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37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954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38429" y="743458"/>
            <a:ext cx="5234305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 u="sng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 u="sng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</p:spPr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 algn="ctr">
              <a:lnSpc>
                <a:spcPts val="1240"/>
              </a:lnSpc>
            </a:pPr>
            <a:r>
              <a:rPr lang="en-US" spc="-10" dirty="0"/>
              <a:t>2025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 u="sng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 u="sng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68451" y="487680"/>
            <a:ext cx="11061700" cy="0"/>
          </a:xfrm>
          <a:custGeom>
            <a:avLst/>
            <a:gdLst/>
            <a:ahLst/>
            <a:cxnLst/>
            <a:rect l="l" t="t" r="r" b="b"/>
            <a:pathLst>
              <a:path w="11061700">
                <a:moveTo>
                  <a:pt x="0" y="0"/>
                </a:moveTo>
                <a:lnTo>
                  <a:pt x="11061573" y="0"/>
                </a:lnTo>
              </a:path>
            </a:pathLst>
          </a:custGeom>
          <a:ln w="1270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91668" y="6597395"/>
            <a:ext cx="11061700" cy="0"/>
          </a:xfrm>
          <a:custGeom>
            <a:avLst/>
            <a:gdLst/>
            <a:ahLst/>
            <a:cxnLst/>
            <a:rect l="l" t="t" r="r" b="b"/>
            <a:pathLst>
              <a:path w="11061700">
                <a:moveTo>
                  <a:pt x="0" y="0"/>
                </a:moveTo>
                <a:lnTo>
                  <a:pt x="11061573" y="0"/>
                </a:lnTo>
              </a:path>
            </a:pathLst>
          </a:custGeom>
          <a:ln w="1270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4395" y="82657"/>
            <a:ext cx="1738516" cy="39892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8993" y="604773"/>
            <a:ext cx="11834012" cy="1122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 u="sng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73379" y="1408181"/>
            <a:ext cx="10928350" cy="4552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271898" y="6655466"/>
            <a:ext cx="597535" cy="1657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16488" y="6464680"/>
            <a:ext cx="297179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5.jp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63217" y="1548891"/>
            <a:ext cx="9144000" cy="24765"/>
          </a:xfrm>
          <a:custGeom>
            <a:avLst/>
            <a:gdLst/>
            <a:ahLst/>
            <a:cxnLst/>
            <a:rect l="l" t="t" r="r" b="b"/>
            <a:pathLst>
              <a:path w="9144000" h="24765">
                <a:moveTo>
                  <a:pt x="9144000" y="0"/>
                </a:moveTo>
                <a:lnTo>
                  <a:pt x="0" y="0"/>
                </a:lnTo>
                <a:lnTo>
                  <a:pt x="0" y="24384"/>
                </a:lnTo>
                <a:lnTo>
                  <a:pt x="9144000" y="24384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50644" y="1254632"/>
            <a:ext cx="11741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u="none" spc="-10" dirty="0"/>
              <a:t>20CYS305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179826" y="1254632"/>
            <a:ext cx="48431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Times New Roman"/>
                <a:cs typeface="Times New Roman"/>
              </a:rPr>
              <a:t>ALGORITHMS: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DESIGN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spc="-20" dirty="0">
                <a:latin typeface="Times New Roman"/>
                <a:cs typeface="Times New Roman"/>
              </a:rPr>
              <a:t>AND</a:t>
            </a:r>
            <a:r>
              <a:rPr sz="2000" b="1" spc="-10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ANALYSIS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66733" y="1254632"/>
            <a:ext cx="178371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latin typeface="Times New Roman"/>
                <a:cs typeface="Times New Roman"/>
              </a:rPr>
              <a:t>L-</a:t>
            </a:r>
            <a:r>
              <a:rPr sz="2000" b="1" spc="-105" dirty="0">
                <a:latin typeface="Times New Roman"/>
                <a:cs typeface="Times New Roman"/>
              </a:rPr>
              <a:t>T-</a:t>
            </a:r>
            <a:r>
              <a:rPr sz="2000" b="1" spc="-10" dirty="0">
                <a:latin typeface="Times New Roman"/>
                <a:cs typeface="Times New Roman"/>
              </a:rPr>
              <a:t>P-C:3-0-0-</a:t>
            </a:r>
            <a:r>
              <a:rPr sz="2000" b="1" spc="-50" dirty="0">
                <a:latin typeface="Times New Roman"/>
                <a:cs typeface="Times New Roman"/>
              </a:rPr>
              <a:t>3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88096" y="1941421"/>
            <a:ext cx="58242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Times New Roman"/>
                <a:cs typeface="Times New Roman"/>
              </a:rPr>
              <a:t>Pre-</a:t>
            </a:r>
            <a:r>
              <a:rPr sz="1800" b="1" dirty="0">
                <a:latin typeface="Times New Roman"/>
                <a:cs typeface="Times New Roman"/>
              </a:rPr>
              <a:t>Requisite(s):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20CYS214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-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Structures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and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Algorithms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0644" y="3464320"/>
            <a:ext cx="8581894" cy="241750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288096" y="2524277"/>
            <a:ext cx="8521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Times New Roman"/>
                <a:cs typeface="Times New Roman"/>
              </a:rPr>
              <a:t>Syllabus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1240"/>
              </a:lnSpc>
            </a:pPr>
            <a:r>
              <a:rPr lang="en-US" spc="-10" dirty="0"/>
              <a:t>20205</a:t>
            </a:r>
            <a:endParaRPr spc="-20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</a:t>
            </a:fld>
            <a:endParaRPr spc="-25" dirty="0"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0291" y="787349"/>
            <a:ext cx="70256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none" dirty="0"/>
              <a:t>Example:</a:t>
            </a:r>
            <a:r>
              <a:rPr sz="2400" u="none" spc="-25" dirty="0"/>
              <a:t> </a:t>
            </a:r>
            <a:r>
              <a:rPr sz="2400" u="none" dirty="0"/>
              <a:t>Finding</a:t>
            </a:r>
            <a:r>
              <a:rPr sz="2400" u="none" spc="-10" dirty="0"/>
              <a:t> </a:t>
            </a:r>
            <a:r>
              <a:rPr sz="2400" u="none" dirty="0"/>
              <a:t>the</a:t>
            </a:r>
            <a:r>
              <a:rPr sz="2400" u="none" spc="-15" dirty="0"/>
              <a:t> </a:t>
            </a:r>
            <a:r>
              <a:rPr sz="2400" u="none" dirty="0"/>
              <a:t>Maximum</a:t>
            </a:r>
            <a:r>
              <a:rPr sz="2400" u="none" spc="-15" dirty="0"/>
              <a:t> </a:t>
            </a:r>
            <a:r>
              <a:rPr sz="2400" u="none" dirty="0"/>
              <a:t>Element</a:t>
            </a:r>
            <a:r>
              <a:rPr sz="2400" u="none" spc="-25" dirty="0"/>
              <a:t> </a:t>
            </a:r>
            <a:r>
              <a:rPr sz="2400" u="none" dirty="0"/>
              <a:t>in an</a:t>
            </a:r>
            <a:r>
              <a:rPr sz="2400" u="none" spc="-140" dirty="0"/>
              <a:t> </a:t>
            </a:r>
            <a:r>
              <a:rPr sz="2400" u="none" spc="-10" dirty="0"/>
              <a:t>Array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2212085" y="1671015"/>
            <a:ext cx="2819400" cy="868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Segoe UI"/>
                <a:cs typeface="Segoe UI"/>
              </a:rPr>
              <a:t>Approach</a:t>
            </a:r>
            <a:r>
              <a:rPr sz="1800" b="1" spc="-45" dirty="0">
                <a:latin typeface="Segoe UI"/>
                <a:cs typeface="Segoe UI"/>
              </a:rPr>
              <a:t> </a:t>
            </a:r>
            <a:r>
              <a:rPr sz="1800" b="1" dirty="0">
                <a:latin typeface="Segoe UI"/>
                <a:cs typeface="Segoe UI"/>
              </a:rPr>
              <a:t>1:</a:t>
            </a:r>
            <a:r>
              <a:rPr sz="1800" b="1" spc="-20" dirty="0">
                <a:latin typeface="Segoe UI"/>
                <a:cs typeface="Segoe UI"/>
              </a:rPr>
              <a:t> </a:t>
            </a:r>
            <a:r>
              <a:rPr sz="1800" b="1" dirty="0">
                <a:latin typeface="Segoe UI"/>
                <a:cs typeface="Segoe UI"/>
              </a:rPr>
              <a:t>Linear</a:t>
            </a:r>
            <a:r>
              <a:rPr sz="1800" b="1" spc="-35" dirty="0">
                <a:latin typeface="Segoe UI"/>
                <a:cs typeface="Segoe UI"/>
              </a:rPr>
              <a:t> </a:t>
            </a:r>
            <a:r>
              <a:rPr sz="1800" b="1" spc="-10" dirty="0">
                <a:latin typeface="Segoe UI"/>
                <a:cs typeface="Segoe UI"/>
              </a:rPr>
              <a:t>Search</a:t>
            </a:r>
            <a:endParaRPr sz="1800">
              <a:latin typeface="Segoe UI"/>
              <a:cs typeface="Segoe UI"/>
            </a:endParaRPr>
          </a:p>
          <a:p>
            <a:pPr marL="20955">
              <a:lnSpc>
                <a:spcPct val="100000"/>
              </a:lnSpc>
              <a:spcBef>
                <a:spcPts val="2315"/>
              </a:spcBef>
            </a:pPr>
            <a:r>
              <a:rPr sz="1800" b="1" dirty="0">
                <a:latin typeface="Segoe UI"/>
                <a:cs typeface="Segoe UI"/>
              </a:rPr>
              <a:t>Approach</a:t>
            </a:r>
            <a:r>
              <a:rPr sz="1800" b="1" spc="-50" dirty="0">
                <a:latin typeface="Segoe UI"/>
                <a:cs typeface="Segoe UI"/>
              </a:rPr>
              <a:t> </a:t>
            </a:r>
            <a:r>
              <a:rPr sz="1800" b="1" dirty="0">
                <a:latin typeface="Segoe UI"/>
                <a:cs typeface="Segoe UI"/>
              </a:rPr>
              <a:t>2:</a:t>
            </a:r>
            <a:r>
              <a:rPr sz="1800" b="1" spc="-25" dirty="0">
                <a:latin typeface="Segoe UI"/>
                <a:cs typeface="Segoe UI"/>
              </a:rPr>
              <a:t> </a:t>
            </a:r>
            <a:r>
              <a:rPr sz="1800" b="1" spc="-10" dirty="0">
                <a:latin typeface="Segoe UI"/>
                <a:cs typeface="Segoe UI"/>
              </a:rPr>
              <a:t>Sorting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6427" y="1239011"/>
            <a:ext cx="11486388" cy="498348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5773" rIns="0" bIns="0" rtlCol="0">
            <a:spAutoFit/>
          </a:bodyPr>
          <a:lstStyle/>
          <a:p>
            <a:pPr marL="507365">
              <a:lnSpc>
                <a:spcPct val="100000"/>
              </a:lnSpc>
              <a:spcBef>
                <a:spcPts val="105"/>
              </a:spcBef>
            </a:pPr>
            <a:r>
              <a:rPr dirty="0"/>
              <a:t>Another</a:t>
            </a:r>
            <a:r>
              <a:rPr spc="-70" dirty="0"/>
              <a:t> </a:t>
            </a:r>
            <a:r>
              <a:rPr spc="-10" dirty="0"/>
              <a:t>Explanation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100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03331" y="985237"/>
            <a:ext cx="11251565" cy="5407025"/>
            <a:chOff x="403331" y="985237"/>
            <a:chExt cx="11251565" cy="54070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3331" y="985237"/>
              <a:ext cx="11251527" cy="17730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78223" y="2514600"/>
              <a:ext cx="3663696" cy="387705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344916" y="5318886"/>
            <a:ext cx="1118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3.2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50" dirty="0">
                <a:latin typeface="Calibri"/>
                <a:cs typeface="Calibri"/>
              </a:rPr>
              <a:t>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101</a:t>
            </a:fld>
            <a:endParaRPr spc="-25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81643" y="719545"/>
            <a:ext cx="11931650" cy="5300345"/>
            <a:chOff x="181643" y="719545"/>
            <a:chExt cx="11931650" cy="53003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643" y="719545"/>
              <a:ext cx="11106213" cy="413927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10244" y="2523743"/>
              <a:ext cx="3302507" cy="349605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102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5903" y="1105223"/>
            <a:ext cx="10347249" cy="38635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103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1100" y="953906"/>
            <a:ext cx="11002368" cy="110783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104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609" y="940331"/>
            <a:ext cx="10584900" cy="470300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105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646" y="995582"/>
            <a:ext cx="10274471" cy="47316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106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3272" y="461772"/>
            <a:ext cx="10117836" cy="61173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107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5303" y="890299"/>
            <a:ext cx="6136819" cy="494216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108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7652" y="730108"/>
            <a:ext cx="7433902" cy="545640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109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1687" y="589787"/>
            <a:ext cx="4401312" cy="580186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9264" y="798674"/>
            <a:ext cx="9250517" cy="232065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110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2866" y="801327"/>
            <a:ext cx="6435120" cy="518232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111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9495" y="618744"/>
            <a:ext cx="8638032" cy="586130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112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5802" y="882700"/>
            <a:ext cx="9180993" cy="44695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113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603" y="1402494"/>
            <a:ext cx="10325828" cy="346742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114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49622" y="22352"/>
            <a:ext cx="26822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Times New Roman"/>
                <a:cs typeface="Times New Roman"/>
              </a:rPr>
              <a:t>Little</a:t>
            </a:r>
            <a:r>
              <a:rPr sz="2400" i="1" spc="-6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Oh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notation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u="none" dirty="0">
                <a:latin typeface="Times New Roman"/>
                <a:cs typeface="Times New Roman"/>
              </a:rPr>
              <a:t>-</a:t>
            </a:r>
            <a:r>
              <a:rPr sz="2400" i="1" u="none" spc="-10" dirty="0">
                <a:latin typeface="Times New Roman"/>
                <a:cs typeface="Times New Roman"/>
              </a:rPr>
              <a:t> </a:t>
            </a:r>
            <a:r>
              <a:rPr sz="2400" i="1" u="none" spc="-50" dirty="0">
                <a:latin typeface="Times New Roman"/>
                <a:cs typeface="Times New Roman"/>
              </a:rPr>
              <a:t>o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062" y="1982806"/>
            <a:ext cx="11377277" cy="261268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1527" y="725598"/>
            <a:ext cx="9123520" cy="67175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218435" y="5147005"/>
            <a:ext cx="636968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i="1" dirty="0">
                <a:latin typeface="Times New Roman"/>
                <a:cs typeface="Times New Roman"/>
              </a:rPr>
              <a:t>In</a:t>
            </a:r>
            <a:r>
              <a:rPr sz="2200" b="1" i="1" spc="-60" dirty="0">
                <a:latin typeface="Times New Roman"/>
                <a:cs typeface="Times New Roman"/>
              </a:rPr>
              <a:t> </a:t>
            </a:r>
            <a:r>
              <a:rPr sz="2200" b="1" i="1" dirty="0">
                <a:latin typeface="Times New Roman"/>
                <a:cs typeface="Times New Roman"/>
              </a:rPr>
              <a:t>“o”</a:t>
            </a:r>
            <a:r>
              <a:rPr sz="2200" b="1" i="1" spc="-60" dirty="0">
                <a:latin typeface="Times New Roman"/>
                <a:cs typeface="Times New Roman"/>
              </a:rPr>
              <a:t> </a:t>
            </a:r>
            <a:r>
              <a:rPr sz="2200" b="1" i="1" dirty="0">
                <a:latin typeface="Times New Roman"/>
                <a:cs typeface="Times New Roman"/>
              </a:rPr>
              <a:t>notation</a:t>
            </a:r>
            <a:r>
              <a:rPr sz="2200" b="1" i="1" spc="-55" dirty="0">
                <a:latin typeface="Times New Roman"/>
                <a:cs typeface="Times New Roman"/>
              </a:rPr>
              <a:t> </a:t>
            </a:r>
            <a:r>
              <a:rPr sz="2200" b="1" i="1" dirty="0">
                <a:latin typeface="Times New Roman"/>
                <a:cs typeface="Times New Roman"/>
              </a:rPr>
              <a:t>the</a:t>
            </a:r>
            <a:r>
              <a:rPr sz="2200" b="1" i="1" spc="-60" dirty="0">
                <a:latin typeface="Times New Roman"/>
                <a:cs typeface="Times New Roman"/>
              </a:rPr>
              <a:t> </a:t>
            </a:r>
            <a:r>
              <a:rPr sz="2200" b="1" i="1" dirty="0">
                <a:latin typeface="Times New Roman"/>
                <a:cs typeface="Times New Roman"/>
              </a:rPr>
              <a:t>function</a:t>
            </a:r>
            <a:r>
              <a:rPr sz="2200" b="1" i="1" spc="-50" dirty="0">
                <a:latin typeface="Times New Roman"/>
                <a:cs typeface="Times New Roman"/>
              </a:rPr>
              <a:t> </a:t>
            </a:r>
            <a:r>
              <a:rPr sz="2200" b="1" i="1" dirty="0">
                <a:latin typeface="Times New Roman"/>
                <a:cs typeface="Times New Roman"/>
              </a:rPr>
              <a:t>f(n)</a:t>
            </a:r>
            <a:r>
              <a:rPr sz="2200" b="1" i="1" spc="-10" dirty="0">
                <a:latin typeface="Times New Roman"/>
                <a:cs typeface="Times New Roman"/>
              </a:rPr>
              <a:t> </a:t>
            </a:r>
            <a:r>
              <a:rPr sz="2200" b="1" i="1" dirty="0">
                <a:solidFill>
                  <a:srgbClr val="221F1F"/>
                </a:solidFill>
                <a:latin typeface="Times New Roman"/>
                <a:cs typeface="Times New Roman"/>
              </a:rPr>
              <a:t>becomes</a:t>
            </a:r>
            <a:r>
              <a:rPr sz="2200" b="1" i="1" spc="-6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2200" b="1" i="1" spc="-10" dirty="0">
                <a:solidFill>
                  <a:srgbClr val="221F1F"/>
                </a:solidFill>
                <a:latin typeface="Times New Roman"/>
                <a:cs typeface="Times New Roman"/>
              </a:rPr>
              <a:t>insignificant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844675" algn="l"/>
              </a:tabLst>
            </a:pPr>
            <a:r>
              <a:rPr sz="2200" b="1" i="1" dirty="0">
                <a:solidFill>
                  <a:srgbClr val="221F1F"/>
                </a:solidFill>
                <a:latin typeface="Times New Roman"/>
                <a:cs typeface="Times New Roman"/>
              </a:rPr>
              <a:t>relative</a:t>
            </a:r>
            <a:r>
              <a:rPr sz="2200" b="1" i="1" spc="-5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2200" b="1" i="1" dirty="0">
                <a:solidFill>
                  <a:srgbClr val="221F1F"/>
                </a:solidFill>
                <a:latin typeface="Times New Roman"/>
                <a:cs typeface="Times New Roman"/>
              </a:rPr>
              <a:t>to</a:t>
            </a:r>
            <a:r>
              <a:rPr sz="2200" b="1" i="1" spc="-3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2200" b="1" i="1" spc="-20" dirty="0">
                <a:solidFill>
                  <a:srgbClr val="221F1F"/>
                </a:solidFill>
                <a:latin typeface="Times New Roman"/>
                <a:cs typeface="Times New Roman"/>
              </a:rPr>
              <a:t>g(n)</a:t>
            </a:r>
            <a:r>
              <a:rPr sz="2200" b="1" i="1" dirty="0">
                <a:solidFill>
                  <a:srgbClr val="221F1F"/>
                </a:solidFill>
                <a:latin typeface="Times New Roman"/>
                <a:cs typeface="Times New Roman"/>
              </a:rPr>
              <a:t>	as</a:t>
            </a:r>
            <a:r>
              <a:rPr sz="2200" b="1" i="1" spc="-1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2200" b="1" i="1" dirty="0">
                <a:solidFill>
                  <a:srgbClr val="221F1F"/>
                </a:solidFill>
                <a:latin typeface="Times New Roman"/>
                <a:cs typeface="Times New Roman"/>
              </a:rPr>
              <a:t>n</a:t>
            </a:r>
            <a:r>
              <a:rPr sz="2200" b="1" i="1" spc="-1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2200" b="1" i="1" dirty="0">
                <a:solidFill>
                  <a:srgbClr val="221F1F"/>
                </a:solidFill>
                <a:latin typeface="Times New Roman"/>
                <a:cs typeface="Times New Roman"/>
              </a:rPr>
              <a:t>gets</a:t>
            </a:r>
            <a:r>
              <a:rPr sz="2200" b="1" i="1" spc="-10" dirty="0">
                <a:solidFill>
                  <a:srgbClr val="221F1F"/>
                </a:solidFill>
                <a:latin typeface="Times New Roman"/>
                <a:cs typeface="Times New Roman"/>
              </a:rPr>
              <a:t> large:</a:t>
            </a:r>
            <a:endParaRPr sz="22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89585" y="5653095"/>
            <a:ext cx="1813369" cy="65167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115</a:t>
            </a:fld>
            <a:endParaRPr spc="-25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55034" y="22352"/>
            <a:ext cx="3072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Little-omega</a:t>
            </a:r>
            <a:r>
              <a:rPr sz="2400" spc="-65" dirty="0"/>
              <a:t> </a:t>
            </a:r>
            <a:r>
              <a:rPr sz="2400" dirty="0"/>
              <a:t>Notation</a:t>
            </a:r>
            <a:r>
              <a:rPr sz="2400" spc="-50" dirty="0"/>
              <a:t> -</a:t>
            </a:r>
            <a:endParaRPr sz="24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44411" y="9144"/>
            <a:ext cx="408432" cy="4572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9455" y="1055473"/>
            <a:ext cx="10857831" cy="299559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11916" y="4664138"/>
            <a:ext cx="9170491" cy="142395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116</a:t>
            </a:fld>
            <a:endParaRPr spc="-25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0772" y="763523"/>
            <a:ext cx="11523567" cy="15621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117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0654" y="937005"/>
            <a:ext cx="194246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Linear</a:t>
            </a:r>
            <a:r>
              <a:rPr sz="2400" spc="-60" dirty="0"/>
              <a:t> </a:t>
            </a:r>
            <a:r>
              <a:rPr sz="2400" spc="-10" dirty="0"/>
              <a:t>Search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56108" y="1663446"/>
            <a:ext cx="8776335" cy="404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Times New Roman"/>
                <a:cs typeface="Times New Roman"/>
              </a:rPr>
              <a:t>Problem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Search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target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element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array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integers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using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linear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search.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latin typeface="Times New Roman"/>
                <a:cs typeface="Times New Roman"/>
              </a:rPr>
              <a:t>Algorithm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Definition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2400">
              <a:latin typeface="Times New Roman"/>
              <a:cs typeface="Times New Roman"/>
            </a:endParaRPr>
          </a:p>
          <a:p>
            <a:pPr marL="241300" indent="-231775">
              <a:lnSpc>
                <a:spcPct val="100000"/>
              </a:lnSpc>
              <a:buSzPct val="95833"/>
              <a:buAutoNum type="arabicPeriod"/>
              <a:tabLst>
                <a:tab pos="241300" algn="l"/>
              </a:tabLst>
            </a:pPr>
            <a:r>
              <a:rPr sz="2400" dirty="0">
                <a:latin typeface="Times New Roman"/>
                <a:cs typeface="Times New Roman"/>
              </a:rPr>
              <a:t>Start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at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first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element of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array.</a:t>
            </a:r>
            <a:endParaRPr sz="2400">
              <a:latin typeface="Times New Roman"/>
              <a:cs typeface="Times New Roman"/>
            </a:endParaRPr>
          </a:p>
          <a:p>
            <a:pPr marL="241300" indent="-231775">
              <a:lnSpc>
                <a:spcPct val="100000"/>
              </a:lnSpc>
              <a:buSzPct val="95833"/>
              <a:buAutoNum type="arabicPeriod"/>
              <a:tabLst>
                <a:tab pos="241300" algn="l"/>
              </a:tabLst>
            </a:pPr>
            <a:r>
              <a:rPr sz="2400" dirty="0">
                <a:latin typeface="Times New Roman"/>
                <a:cs typeface="Times New Roman"/>
              </a:rPr>
              <a:t>Compare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current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element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target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element.</a:t>
            </a:r>
            <a:endParaRPr sz="2400">
              <a:latin typeface="Times New Roman"/>
              <a:cs typeface="Times New Roman"/>
            </a:endParaRPr>
          </a:p>
          <a:p>
            <a:pPr marL="240029" indent="-231775">
              <a:lnSpc>
                <a:spcPct val="100000"/>
              </a:lnSpc>
              <a:buSzPct val="95833"/>
              <a:buAutoNum type="arabicPeriod"/>
              <a:tabLst>
                <a:tab pos="240029" algn="l"/>
              </a:tabLst>
            </a:pPr>
            <a:r>
              <a:rPr sz="2400" dirty="0">
                <a:latin typeface="Times New Roman"/>
                <a:cs typeface="Times New Roman"/>
              </a:rPr>
              <a:t>If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they match, return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index.</a:t>
            </a:r>
            <a:endParaRPr sz="2400">
              <a:latin typeface="Times New Roman"/>
              <a:cs typeface="Times New Roman"/>
            </a:endParaRPr>
          </a:p>
          <a:p>
            <a:pPr marL="241300" indent="-231775">
              <a:lnSpc>
                <a:spcPct val="100000"/>
              </a:lnSpc>
              <a:spcBef>
                <a:spcPts val="5"/>
              </a:spcBef>
              <a:buSzPct val="95833"/>
              <a:buAutoNum type="arabicPeriod"/>
              <a:tabLst>
                <a:tab pos="241300" algn="l"/>
              </a:tabLst>
            </a:pPr>
            <a:r>
              <a:rPr sz="2400" dirty="0">
                <a:latin typeface="Times New Roman"/>
                <a:cs typeface="Times New Roman"/>
              </a:rPr>
              <a:t>If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don't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match,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move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next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element.</a:t>
            </a:r>
            <a:endParaRPr sz="2400">
              <a:latin typeface="Times New Roman"/>
              <a:cs typeface="Times New Roman"/>
            </a:endParaRPr>
          </a:p>
          <a:p>
            <a:pPr marL="241300" indent="-231775">
              <a:lnSpc>
                <a:spcPct val="100000"/>
              </a:lnSpc>
              <a:buSzPct val="95833"/>
              <a:buAutoNum type="arabicPeriod"/>
              <a:tabLst>
                <a:tab pos="241300" algn="l"/>
              </a:tabLst>
            </a:pPr>
            <a:r>
              <a:rPr sz="2400" dirty="0">
                <a:latin typeface="Times New Roman"/>
                <a:cs typeface="Times New Roman"/>
              </a:rPr>
              <a:t>Repeat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steps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2-</a:t>
            </a:r>
            <a:r>
              <a:rPr sz="2400" dirty="0">
                <a:latin typeface="Times New Roman"/>
                <a:cs typeface="Times New Roman"/>
              </a:rPr>
              <a:t>4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until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you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find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target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reach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array.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68" y="823340"/>
            <a:ext cx="154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/>
              <a:t>Pseudocode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664870" y="1359230"/>
            <a:ext cx="4483100" cy="4549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function</a:t>
            </a:r>
            <a:r>
              <a:rPr sz="2400" spc="-10" dirty="0">
                <a:latin typeface="Times New Roman"/>
                <a:cs typeface="Times New Roman"/>
              </a:rPr>
              <a:t> linearSearch(array,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target):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2400">
              <a:latin typeface="Times New Roman"/>
              <a:cs typeface="Times New Roman"/>
            </a:endParaRPr>
          </a:p>
          <a:p>
            <a:pPr marL="27368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 from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0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n-</a:t>
            </a:r>
            <a:r>
              <a:rPr sz="2400" spc="-25" dirty="0">
                <a:latin typeface="Times New Roman"/>
                <a:cs typeface="Times New Roman"/>
              </a:rPr>
              <a:t>1:</a:t>
            </a:r>
            <a:endParaRPr sz="2400">
              <a:latin typeface="Times New Roman"/>
              <a:cs typeface="Times New Roman"/>
            </a:endParaRPr>
          </a:p>
          <a:p>
            <a:pPr marL="807085" marR="1528445" indent="-3048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if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array[i]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==</a:t>
            </a:r>
            <a:r>
              <a:rPr sz="2400" spc="-10" dirty="0">
                <a:latin typeface="Times New Roman"/>
                <a:cs typeface="Times New Roman"/>
              </a:rPr>
              <a:t> target: </a:t>
            </a:r>
            <a:r>
              <a:rPr sz="2400" dirty="0">
                <a:latin typeface="Times New Roman"/>
                <a:cs typeface="Times New Roman"/>
              </a:rPr>
              <a:t>return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i</a:t>
            </a:r>
            <a:endParaRPr sz="2400">
              <a:latin typeface="Times New Roman"/>
              <a:cs typeface="Times New Roman"/>
            </a:endParaRPr>
          </a:p>
          <a:p>
            <a:pPr marL="273685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return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-</a:t>
            </a:r>
            <a:r>
              <a:rPr sz="2400" spc="-5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70"/>
              </a:spcBef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3</a:t>
            </a:r>
            <a:r>
              <a:rPr sz="2400" b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cases</a:t>
            </a:r>
            <a:r>
              <a:rPr sz="2400" b="1" u="sng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of</a:t>
            </a:r>
            <a:r>
              <a:rPr sz="2400" b="1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Complexity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2400">
              <a:latin typeface="Times New Roman"/>
              <a:cs typeface="Times New Roman"/>
            </a:endParaRPr>
          </a:p>
          <a:p>
            <a:pPr marL="812165" indent="-34226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812165" algn="l"/>
              </a:tabLst>
            </a:pPr>
            <a:r>
              <a:rPr sz="2400" spc="-10" dirty="0">
                <a:latin typeface="Times New Roman"/>
                <a:cs typeface="Times New Roman"/>
              </a:rPr>
              <a:t>Best,</a:t>
            </a:r>
            <a:endParaRPr sz="2400">
              <a:latin typeface="Times New Roman"/>
              <a:cs typeface="Times New Roman"/>
            </a:endParaRPr>
          </a:p>
          <a:p>
            <a:pPr marL="812165" indent="-342265">
              <a:lnSpc>
                <a:spcPct val="100000"/>
              </a:lnSpc>
              <a:buFont typeface="Arial MT"/>
              <a:buChar char="•"/>
              <a:tabLst>
                <a:tab pos="812165" algn="l"/>
              </a:tabLst>
            </a:pPr>
            <a:r>
              <a:rPr sz="2400" spc="-20" dirty="0">
                <a:latin typeface="Times New Roman"/>
                <a:cs typeface="Times New Roman"/>
              </a:rPr>
              <a:t>Worst</a:t>
            </a:r>
            <a:r>
              <a:rPr sz="2400" spc="-12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and,</a:t>
            </a:r>
            <a:endParaRPr sz="2400">
              <a:latin typeface="Times New Roman"/>
              <a:cs typeface="Times New Roman"/>
            </a:endParaRPr>
          </a:p>
          <a:p>
            <a:pPr marL="812165" indent="-342265">
              <a:lnSpc>
                <a:spcPct val="100000"/>
              </a:lnSpc>
              <a:buFont typeface="Arial MT"/>
              <a:buChar char="•"/>
              <a:tabLst>
                <a:tab pos="812165" algn="l"/>
              </a:tabLst>
            </a:pPr>
            <a:r>
              <a:rPr sz="2400" spc="-10" dirty="0">
                <a:latin typeface="Times New Roman"/>
                <a:cs typeface="Times New Roman"/>
              </a:rPr>
              <a:t>Average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6107" y="981184"/>
            <a:ext cx="9047956" cy="458267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8267" y="941957"/>
            <a:ext cx="8655068" cy="509677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9537" y="875161"/>
            <a:ext cx="8788342" cy="507611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6948" y="860039"/>
            <a:ext cx="9592786" cy="508496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5321" y="762742"/>
            <a:ext cx="8013563" cy="217767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7288" y="4289805"/>
            <a:ext cx="9959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Why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the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time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complexity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is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not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expressed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in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time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that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is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seconds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or</a:t>
            </a:r>
            <a:r>
              <a:rPr sz="2400" b="1" spc="-7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minutes?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100"/>
              </a:spcBef>
            </a:pPr>
            <a:r>
              <a:rPr sz="2400" u="none" dirty="0"/>
              <a:t>Why</a:t>
            </a:r>
            <a:r>
              <a:rPr sz="2400" u="none" spc="-30" dirty="0"/>
              <a:t> </a:t>
            </a:r>
            <a:r>
              <a:rPr sz="2400" u="none" dirty="0"/>
              <a:t>the</a:t>
            </a:r>
            <a:r>
              <a:rPr sz="2400" u="none" spc="-25" dirty="0"/>
              <a:t> </a:t>
            </a:r>
            <a:r>
              <a:rPr sz="2400" u="none" dirty="0"/>
              <a:t>time</a:t>
            </a:r>
            <a:r>
              <a:rPr sz="2400" u="none" spc="-45" dirty="0"/>
              <a:t> </a:t>
            </a:r>
            <a:r>
              <a:rPr sz="2400" u="none" dirty="0"/>
              <a:t>complexity</a:t>
            </a:r>
            <a:r>
              <a:rPr sz="2400" u="none" spc="-50" dirty="0"/>
              <a:t> </a:t>
            </a:r>
            <a:r>
              <a:rPr sz="2400" u="none" dirty="0"/>
              <a:t>is</a:t>
            </a:r>
            <a:r>
              <a:rPr sz="2400" u="none" spc="-25" dirty="0"/>
              <a:t> </a:t>
            </a:r>
            <a:r>
              <a:rPr sz="2400" u="none" dirty="0"/>
              <a:t>not</a:t>
            </a:r>
            <a:r>
              <a:rPr sz="2400" u="none" spc="-25" dirty="0"/>
              <a:t> </a:t>
            </a:r>
            <a:r>
              <a:rPr sz="2400" u="none" dirty="0"/>
              <a:t>expressed</a:t>
            </a:r>
            <a:r>
              <a:rPr sz="2400" u="none" spc="-30" dirty="0"/>
              <a:t> </a:t>
            </a:r>
            <a:r>
              <a:rPr sz="2400" u="none" dirty="0"/>
              <a:t>in</a:t>
            </a:r>
            <a:r>
              <a:rPr sz="2400" u="none" spc="-40" dirty="0"/>
              <a:t> </a:t>
            </a:r>
            <a:r>
              <a:rPr sz="2400" u="none" dirty="0"/>
              <a:t>time</a:t>
            </a:r>
            <a:r>
              <a:rPr sz="2400" u="none" spc="-45" dirty="0"/>
              <a:t> </a:t>
            </a:r>
            <a:r>
              <a:rPr sz="2400" u="none" dirty="0"/>
              <a:t>that</a:t>
            </a:r>
            <a:r>
              <a:rPr sz="2400" u="none" spc="-25" dirty="0"/>
              <a:t> </a:t>
            </a:r>
            <a:r>
              <a:rPr sz="2400" u="none" dirty="0"/>
              <a:t>is</a:t>
            </a:r>
            <a:r>
              <a:rPr sz="2400" u="none" spc="-30" dirty="0"/>
              <a:t> </a:t>
            </a:r>
            <a:r>
              <a:rPr sz="2400" u="none" dirty="0"/>
              <a:t>seconds</a:t>
            </a:r>
            <a:r>
              <a:rPr sz="2400" u="none" spc="-25" dirty="0"/>
              <a:t> </a:t>
            </a:r>
            <a:r>
              <a:rPr sz="2400" u="none" dirty="0"/>
              <a:t>or</a:t>
            </a:r>
            <a:r>
              <a:rPr sz="2400" u="none" spc="-70" dirty="0"/>
              <a:t> </a:t>
            </a:r>
            <a:r>
              <a:rPr sz="2400" u="none" spc="-10" dirty="0"/>
              <a:t>minutes?</a:t>
            </a:r>
            <a:endParaRPr sz="24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1641" y="1403470"/>
            <a:ext cx="10995068" cy="19038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0608" y="3817746"/>
            <a:ext cx="1064577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5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example,</a:t>
            </a:r>
            <a:r>
              <a:rPr sz="2400" spc="5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if</a:t>
            </a:r>
            <a:r>
              <a:rPr sz="2400" spc="5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we</a:t>
            </a:r>
            <a:r>
              <a:rPr sz="2400" spc="5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said</a:t>
            </a:r>
            <a:r>
              <a:rPr sz="2400" spc="5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"Algorithm</a:t>
            </a:r>
            <a:r>
              <a:rPr sz="2400" spc="5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3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takes</a:t>
            </a:r>
            <a:r>
              <a:rPr sz="2400" spc="5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</a:t>
            </a:r>
            <a:r>
              <a:rPr sz="2400" spc="5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seconds</a:t>
            </a:r>
            <a:r>
              <a:rPr sz="2400" spc="5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5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Algorithm</a:t>
            </a:r>
            <a:r>
              <a:rPr sz="2400" spc="5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</a:t>
            </a:r>
            <a:r>
              <a:rPr sz="2400" spc="5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takes</a:t>
            </a:r>
            <a:r>
              <a:rPr sz="2400" spc="51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4 </a:t>
            </a:r>
            <a:r>
              <a:rPr sz="2400" dirty="0">
                <a:latin typeface="Times New Roman"/>
                <a:cs typeface="Times New Roman"/>
              </a:rPr>
              <a:t>seconds,"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might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true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one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computer,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but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faster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computer,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might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"1 </a:t>
            </a:r>
            <a:r>
              <a:rPr sz="2400" dirty="0">
                <a:latin typeface="Times New Roman"/>
                <a:cs typeface="Times New Roman"/>
              </a:rPr>
              <a:t>second</a:t>
            </a:r>
            <a:r>
              <a:rPr sz="2400" spc="2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2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</a:t>
            </a:r>
            <a:r>
              <a:rPr sz="2400" spc="2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seconds"</a:t>
            </a:r>
            <a:r>
              <a:rPr sz="2400" spc="2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instead.</a:t>
            </a:r>
            <a:r>
              <a:rPr sz="2400" spc="2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2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relative</a:t>
            </a:r>
            <a:r>
              <a:rPr sz="2400" spc="2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performance</a:t>
            </a:r>
            <a:r>
              <a:rPr sz="2400" spc="2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2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2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same,</a:t>
            </a:r>
            <a:r>
              <a:rPr sz="2400" spc="2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but</a:t>
            </a:r>
            <a:r>
              <a:rPr sz="2400" spc="2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28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actual </a:t>
            </a:r>
            <a:r>
              <a:rPr sz="2400" dirty="0">
                <a:latin typeface="Times New Roman"/>
                <a:cs typeface="Times New Roman"/>
              </a:rPr>
              <a:t>times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differ.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519FDDB7-A043-B79D-C3C2-679AA2045D50}"/>
              </a:ext>
            </a:extLst>
          </p:cNvPr>
          <p:cNvSpPr/>
          <p:nvPr/>
        </p:nvSpPr>
        <p:spPr>
          <a:xfrm>
            <a:off x="1394213" y="942599"/>
            <a:ext cx="9144000" cy="24765"/>
          </a:xfrm>
          <a:custGeom>
            <a:avLst/>
            <a:gdLst/>
            <a:ahLst/>
            <a:cxnLst/>
            <a:rect l="l" t="t" r="r" b="b"/>
            <a:pathLst>
              <a:path w="9144000" h="24765">
                <a:moveTo>
                  <a:pt x="9144000" y="0"/>
                </a:moveTo>
                <a:lnTo>
                  <a:pt x="0" y="0"/>
                </a:lnTo>
                <a:lnTo>
                  <a:pt x="0" y="24384"/>
                </a:lnTo>
                <a:lnTo>
                  <a:pt x="9144000" y="24384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DA390C4D-7135-ACC0-61A3-E9A4B626949A}"/>
              </a:ext>
            </a:extLst>
          </p:cNvPr>
          <p:cNvSpPr txBox="1">
            <a:spLocks/>
          </p:cNvSpPr>
          <p:nvPr/>
        </p:nvSpPr>
        <p:spPr>
          <a:xfrm>
            <a:off x="1363216" y="611973"/>
            <a:ext cx="11741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2000" b="1" i="0" u="sng">
                <a:solidFill>
                  <a:schemeClr val="tx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IN" u="none" spc="-10" dirty="0"/>
              <a:t>20CYS305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A5E31937-096B-6CB1-F8D4-F9B428333889}"/>
              </a:ext>
            </a:extLst>
          </p:cNvPr>
          <p:cNvSpPr txBox="1"/>
          <p:nvPr/>
        </p:nvSpPr>
        <p:spPr>
          <a:xfrm>
            <a:off x="3321049" y="609600"/>
            <a:ext cx="48431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Times New Roman"/>
                <a:cs typeface="Times New Roman"/>
              </a:rPr>
              <a:t>ALGORITHMS: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DESIGN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spc="-20" dirty="0">
                <a:latin typeface="Times New Roman"/>
                <a:cs typeface="Times New Roman"/>
              </a:rPr>
              <a:t>AND</a:t>
            </a:r>
            <a:r>
              <a:rPr sz="2000" b="1" spc="-10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ANALYSIS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56C96F43-A41D-F05D-98A8-5E120CDBA464}"/>
              </a:ext>
            </a:extLst>
          </p:cNvPr>
          <p:cNvSpPr txBox="1"/>
          <p:nvPr/>
        </p:nvSpPr>
        <p:spPr>
          <a:xfrm>
            <a:off x="8754499" y="611973"/>
            <a:ext cx="178371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latin typeface="Times New Roman"/>
                <a:cs typeface="Times New Roman"/>
              </a:rPr>
              <a:t>L-</a:t>
            </a:r>
            <a:r>
              <a:rPr sz="2000" b="1" spc="-105" dirty="0">
                <a:latin typeface="Times New Roman"/>
                <a:cs typeface="Times New Roman"/>
              </a:rPr>
              <a:t>T-</a:t>
            </a:r>
            <a:r>
              <a:rPr sz="2000" b="1" spc="-10" dirty="0">
                <a:latin typeface="Times New Roman"/>
                <a:cs typeface="Times New Roman"/>
              </a:rPr>
              <a:t>P-C:3-0-0-</a:t>
            </a:r>
            <a:r>
              <a:rPr sz="2000" b="1" spc="-50" dirty="0">
                <a:latin typeface="Times New Roman"/>
                <a:cs typeface="Times New Roman"/>
              </a:rPr>
              <a:t>3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5CE82414-382A-FD25-D06B-223ED73D2C33}"/>
              </a:ext>
            </a:extLst>
          </p:cNvPr>
          <p:cNvSpPr txBox="1"/>
          <p:nvPr/>
        </p:nvSpPr>
        <p:spPr>
          <a:xfrm>
            <a:off x="924559" y="1131698"/>
            <a:ext cx="58242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Times New Roman"/>
                <a:cs typeface="Times New Roman"/>
              </a:rPr>
              <a:t>Pre-</a:t>
            </a:r>
            <a:r>
              <a:rPr sz="1800" b="1" dirty="0">
                <a:latin typeface="Times New Roman"/>
                <a:cs typeface="Times New Roman"/>
              </a:rPr>
              <a:t>Requisite(s):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20CYS214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-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Structures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and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Algorithms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4F400F05-F1A0-CFF0-B5E5-FB8B57EEA434}"/>
              </a:ext>
            </a:extLst>
          </p:cNvPr>
          <p:cNvSpPr txBox="1"/>
          <p:nvPr/>
        </p:nvSpPr>
        <p:spPr>
          <a:xfrm>
            <a:off x="924559" y="1458347"/>
            <a:ext cx="8521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Times New Roman"/>
                <a:cs typeface="Times New Roman"/>
              </a:rPr>
              <a:t>Syllabus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B48E96-143A-B10E-A3D5-D401BF4FA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560" y="1992837"/>
            <a:ext cx="9972040" cy="425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431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745" y="989647"/>
            <a:ext cx="10851940" cy="239276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1036" y="3836670"/>
            <a:ext cx="11791315" cy="2530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985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Abstraction: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b="1" i="1" dirty="0">
                <a:latin typeface="Calibri"/>
                <a:cs typeface="Calibri"/>
              </a:rPr>
              <a:t>By</a:t>
            </a:r>
            <a:r>
              <a:rPr sz="2400" b="1" i="1" spc="105" dirty="0">
                <a:latin typeface="Calibri"/>
                <a:cs typeface="Calibri"/>
              </a:rPr>
              <a:t> </a:t>
            </a:r>
            <a:r>
              <a:rPr sz="2400" b="1" i="1" dirty="0">
                <a:latin typeface="Calibri"/>
                <a:cs typeface="Calibri"/>
              </a:rPr>
              <a:t>using</a:t>
            </a:r>
            <a:r>
              <a:rPr sz="2400" b="1" i="1" spc="100" dirty="0">
                <a:latin typeface="Calibri"/>
                <a:cs typeface="Calibri"/>
              </a:rPr>
              <a:t> </a:t>
            </a:r>
            <a:r>
              <a:rPr sz="2400" b="1" i="1" dirty="0">
                <a:latin typeface="Calibri"/>
                <a:cs typeface="Calibri"/>
              </a:rPr>
              <a:t>abstract</a:t>
            </a:r>
            <a:r>
              <a:rPr sz="2400" b="1" i="1" spc="100" dirty="0">
                <a:latin typeface="Calibri"/>
                <a:cs typeface="Calibri"/>
              </a:rPr>
              <a:t> </a:t>
            </a:r>
            <a:r>
              <a:rPr sz="2400" b="1" i="1" dirty="0">
                <a:latin typeface="Calibri"/>
                <a:cs typeface="Calibri"/>
              </a:rPr>
              <a:t>units</a:t>
            </a:r>
            <a:r>
              <a:rPr sz="2400" b="1" i="1" spc="114" dirty="0">
                <a:latin typeface="Calibri"/>
                <a:cs typeface="Calibri"/>
              </a:rPr>
              <a:t> </a:t>
            </a:r>
            <a:r>
              <a:rPr sz="2400" b="1" i="1" dirty="0">
                <a:latin typeface="Calibri"/>
                <a:cs typeface="Calibri"/>
              </a:rPr>
              <a:t>like</a:t>
            </a:r>
            <a:r>
              <a:rPr sz="2400" b="1" i="1" spc="100" dirty="0">
                <a:latin typeface="Calibri"/>
                <a:cs typeface="Calibri"/>
              </a:rPr>
              <a:t> </a:t>
            </a:r>
            <a:r>
              <a:rPr sz="2400" b="1" i="1" dirty="0">
                <a:latin typeface="Calibri"/>
                <a:cs typeface="Calibri"/>
              </a:rPr>
              <a:t>"number</a:t>
            </a:r>
            <a:r>
              <a:rPr sz="2400" b="1" i="1" spc="95" dirty="0">
                <a:latin typeface="Calibri"/>
                <a:cs typeface="Calibri"/>
              </a:rPr>
              <a:t> </a:t>
            </a:r>
            <a:r>
              <a:rPr sz="2400" b="1" i="1" dirty="0">
                <a:latin typeface="Calibri"/>
                <a:cs typeface="Calibri"/>
              </a:rPr>
              <a:t>of</a:t>
            </a:r>
            <a:r>
              <a:rPr sz="2400" b="1" i="1" spc="105" dirty="0">
                <a:latin typeface="Calibri"/>
                <a:cs typeface="Calibri"/>
              </a:rPr>
              <a:t> </a:t>
            </a:r>
            <a:r>
              <a:rPr sz="2400" b="1" i="1" dirty="0">
                <a:latin typeface="Calibri"/>
                <a:cs typeface="Calibri"/>
              </a:rPr>
              <a:t>operations,"</a:t>
            </a:r>
            <a:r>
              <a:rPr sz="2400" b="1" i="1" spc="114" dirty="0">
                <a:latin typeface="Calibri"/>
                <a:cs typeface="Calibri"/>
              </a:rPr>
              <a:t> </a:t>
            </a:r>
            <a:r>
              <a:rPr sz="2400" b="1" i="1" dirty="0">
                <a:latin typeface="Calibri"/>
                <a:cs typeface="Calibri"/>
              </a:rPr>
              <a:t>we</a:t>
            </a:r>
            <a:r>
              <a:rPr sz="2400" b="1" i="1" spc="95" dirty="0">
                <a:latin typeface="Calibri"/>
                <a:cs typeface="Calibri"/>
              </a:rPr>
              <a:t> </a:t>
            </a:r>
            <a:r>
              <a:rPr sz="2400" b="1" i="1" dirty="0">
                <a:latin typeface="Calibri"/>
                <a:cs typeface="Calibri"/>
              </a:rPr>
              <a:t>can</a:t>
            </a:r>
            <a:r>
              <a:rPr sz="2400" b="1" i="1" spc="105" dirty="0">
                <a:latin typeface="Calibri"/>
                <a:cs typeface="Calibri"/>
              </a:rPr>
              <a:t> </a:t>
            </a:r>
            <a:r>
              <a:rPr sz="2400" b="1" i="1" dirty="0">
                <a:latin typeface="Calibri"/>
                <a:cs typeface="Calibri"/>
              </a:rPr>
              <a:t>analyze</a:t>
            </a:r>
            <a:r>
              <a:rPr sz="2400" b="1" i="1" spc="85" dirty="0">
                <a:latin typeface="Calibri"/>
                <a:cs typeface="Calibri"/>
              </a:rPr>
              <a:t> </a:t>
            </a:r>
            <a:r>
              <a:rPr sz="2400" b="1" i="1" spc="-10" dirty="0">
                <a:latin typeface="Calibri"/>
                <a:cs typeface="Calibri"/>
              </a:rPr>
              <a:t>algorithms </a:t>
            </a:r>
            <a:r>
              <a:rPr sz="2400" b="1" i="1" dirty="0">
                <a:latin typeface="Calibri"/>
                <a:cs typeface="Calibri"/>
              </a:rPr>
              <a:t>without</a:t>
            </a:r>
            <a:r>
              <a:rPr sz="2400" b="1" i="1" spc="395" dirty="0">
                <a:latin typeface="Calibri"/>
                <a:cs typeface="Calibri"/>
              </a:rPr>
              <a:t> </a:t>
            </a:r>
            <a:r>
              <a:rPr sz="2400" b="1" i="1" dirty="0">
                <a:latin typeface="Calibri"/>
                <a:cs typeface="Calibri"/>
              </a:rPr>
              <a:t>actually</a:t>
            </a:r>
            <a:r>
              <a:rPr sz="2400" b="1" i="1" spc="395" dirty="0">
                <a:latin typeface="Calibri"/>
                <a:cs typeface="Calibri"/>
              </a:rPr>
              <a:t> </a:t>
            </a:r>
            <a:r>
              <a:rPr sz="2400" b="1" i="1" dirty="0">
                <a:latin typeface="Calibri"/>
                <a:cs typeface="Calibri"/>
              </a:rPr>
              <a:t>implementing</a:t>
            </a:r>
            <a:r>
              <a:rPr sz="2400" b="1" i="1" spc="385" dirty="0">
                <a:latin typeface="Calibri"/>
                <a:cs typeface="Calibri"/>
              </a:rPr>
              <a:t> </a:t>
            </a:r>
            <a:r>
              <a:rPr sz="2400" b="1" i="1" dirty="0">
                <a:latin typeface="Calibri"/>
                <a:cs typeface="Calibri"/>
              </a:rPr>
              <a:t>them.</a:t>
            </a:r>
            <a:r>
              <a:rPr sz="2400" b="1" i="1" spc="3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3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allows</a:t>
            </a:r>
            <a:r>
              <a:rPr sz="2400" spc="3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</a:t>
            </a:r>
            <a:r>
              <a:rPr sz="2400" spc="3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3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make</a:t>
            </a:r>
            <a:r>
              <a:rPr sz="2400" spc="4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theoretical</a:t>
            </a:r>
            <a:r>
              <a:rPr sz="2400" spc="3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comparisons</a:t>
            </a:r>
            <a:r>
              <a:rPr sz="2400" spc="39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and </a:t>
            </a:r>
            <a:r>
              <a:rPr sz="2400" spc="-10" dirty="0">
                <a:latin typeface="Calibri"/>
                <a:cs typeface="Calibri"/>
              </a:rPr>
              <a:t>improvements.</a:t>
            </a:r>
            <a:endParaRPr sz="2400">
              <a:latin typeface="Calibri"/>
              <a:cs typeface="Calibri"/>
            </a:endParaRPr>
          </a:p>
          <a:p>
            <a:pPr marL="12700" marR="5080" algn="just">
              <a:lnSpc>
                <a:spcPct val="150100"/>
              </a:lnSpc>
              <a:spcBef>
                <a:spcPts val="2435"/>
              </a:spcBef>
            </a:pPr>
            <a:r>
              <a:rPr sz="2400" b="1" dirty="0">
                <a:latin typeface="Calibri"/>
                <a:cs typeface="Calibri"/>
              </a:rPr>
              <a:t>Comparability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compare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algorithm's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O(n)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complexity</a:t>
            </a:r>
            <a:r>
              <a:rPr sz="2400" spc="1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another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algorithm,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say </a:t>
            </a:r>
            <a:r>
              <a:rPr sz="2400" dirty="0">
                <a:latin typeface="Calibri"/>
                <a:cs typeface="Calibri"/>
              </a:rPr>
              <a:t>O(n^2)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without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worrying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about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exact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execution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time.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073" y="974902"/>
            <a:ext cx="10982307" cy="235275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71627" y="3733672"/>
            <a:ext cx="11123930" cy="2347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marR="5080" indent="-457200">
              <a:lnSpc>
                <a:spcPct val="150100"/>
              </a:lnSpc>
              <a:spcBef>
                <a:spcPts val="100"/>
              </a:spcBef>
              <a:buAutoNum type="arabicPeriod"/>
              <a:tabLst>
                <a:tab pos="469265" algn="l"/>
                <a:tab pos="1233170" algn="l"/>
                <a:tab pos="2886710" algn="l"/>
                <a:tab pos="3689985" algn="l"/>
                <a:tab pos="5243195" algn="l"/>
                <a:tab pos="6589395" algn="l"/>
                <a:tab pos="7263130" algn="l"/>
                <a:tab pos="7802245" algn="l"/>
                <a:tab pos="8986520" algn="l"/>
                <a:tab pos="9370695" algn="l"/>
                <a:tab pos="9824720" algn="l"/>
              </a:tabLst>
            </a:pPr>
            <a:r>
              <a:rPr sz="2400" spc="-20" dirty="0">
                <a:latin typeface="Times New Roman"/>
                <a:cs typeface="Times New Roman"/>
              </a:rPr>
              <a:t>Time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10" dirty="0">
                <a:latin typeface="Times New Roman"/>
                <a:cs typeface="Times New Roman"/>
              </a:rPr>
              <a:t>Complexity: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b="1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Time</a:t>
            </a:r>
            <a:r>
              <a:rPr sz="24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400" b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complexity</a:t>
            </a:r>
            <a:r>
              <a:rPr sz="24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400" b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measures</a:t>
            </a:r>
            <a:r>
              <a:rPr sz="24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400" b="1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how</a:t>
            </a:r>
            <a:r>
              <a:rPr sz="24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400" b="1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</a:t>
            </a:r>
            <a:r>
              <a:rPr sz="24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400" b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runtime</a:t>
            </a:r>
            <a:r>
              <a:rPr sz="24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400" b="1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of</a:t>
            </a:r>
            <a:r>
              <a:rPr sz="24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400" b="1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an</a:t>
            </a:r>
            <a:r>
              <a:rPr sz="24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400" b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algorithm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grows</a:t>
            </a:r>
            <a:r>
              <a:rPr sz="2400" b="1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as</a:t>
            </a:r>
            <a:r>
              <a:rPr sz="2400" b="1" u="sng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</a:t>
            </a:r>
            <a:r>
              <a:rPr sz="2400" b="1" u="sng" spc="-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input</a:t>
            </a:r>
            <a:r>
              <a:rPr sz="2400" b="1" u="sng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size</a:t>
            </a:r>
            <a:r>
              <a:rPr sz="2400" b="1" u="sng" spc="-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increases.</a:t>
            </a:r>
            <a:endParaRPr sz="2400">
              <a:latin typeface="Times New Roman"/>
              <a:cs typeface="Times New Roman"/>
            </a:endParaRPr>
          </a:p>
          <a:p>
            <a:pPr marL="469265" marR="5080" indent="-457200">
              <a:lnSpc>
                <a:spcPct val="150000"/>
              </a:lnSpc>
              <a:spcBef>
                <a:spcPts val="994"/>
              </a:spcBef>
              <a:buAutoNum type="arabicPeriod"/>
              <a:tabLst>
                <a:tab pos="469265" algn="l"/>
              </a:tabLst>
            </a:pPr>
            <a:r>
              <a:rPr sz="2400" dirty="0">
                <a:latin typeface="Times New Roman"/>
                <a:cs typeface="Times New Roman"/>
              </a:rPr>
              <a:t>Space</a:t>
            </a:r>
            <a:r>
              <a:rPr sz="2400" spc="2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Complexity:</a:t>
            </a:r>
            <a:r>
              <a:rPr sz="2400" spc="235" dirty="0">
                <a:latin typeface="Times New Roman"/>
                <a:cs typeface="Times New Roman"/>
              </a:rPr>
              <a:t> </a:t>
            </a:r>
            <a:r>
              <a:rPr sz="24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Space</a:t>
            </a:r>
            <a:r>
              <a:rPr sz="2400" b="1" u="sng" spc="2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complexity</a:t>
            </a:r>
            <a:r>
              <a:rPr sz="2400" b="1" u="sng" spc="229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measures</a:t>
            </a:r>
            <a:r>
              <a:rPr sz="2400" b="1" u="sng" spc="2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how</a:t>
            </a:r>
            <a:r>
              <a:rPr sz="2400" b="1" u="sng" spc="2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much</a:t>
            </a:r>
            <a:r>
              <a:rPr sz="2400" b="1" u="sng" spc="229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additional</a:t>
            </a:r>
            <a:r>
              <a:rPr sz="2400" b="1" u="sng" spc="2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memory</a:t>
            </a:r>
            <a:r>
              <a:rPr sz="2400" b="1" u="sng" spc="2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an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algorithm</a:t>
            </a:r>
            <a:r>
              <a:rPr sz="2400" b="1" u="sng" spc="-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needs</a:t>
            </a:r>
            <a:r>
              <a:rPr sz="2400" b="1" u="sng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as</a:t>
            </a:r>
            <a:r>
              <a:rPr sz="2400" b="1" u="sng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</a:t>
            </a:r>
            <a:r>
              <a:rPr sz="2400" b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input</a:t>
            </a:r>
            <a:r>
              <a:rPr sz="2400" b="1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size</a:t>
            </a:r>
            <a:r>
              <a:rPr sz="2400" b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increases.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2930" y="860805"/>
            <a:ext cx="11268075" cy="1671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50100"/>
              </a:lnSpc>
              <a:spcBef>
                <a:spcPts val="95"/>
              </a:spcBef>
            </a:pPr>
            <a:r>
              <a:rPr sz="24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Input</a:t>
            </a:r>
            <a:r>
              <a:rPr sz="2400" b="1" u="sng" spc="11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size</a:t>
            </a:r>
            <a:r>
              <a:rPr sz="2400" b="1" u="sng" spc="1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focus:</a:t>
            </a:r>
            <a:r>
              <a:rPr sz="2400" b="1" u="sng" spc="1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1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real</a:t>
            </a:r>
            <a:r>
              <a:rPr sz="2400" spc="1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power</a:t>
            </a:r>
            <a:r>
              <a:rPr sz="2400" spc="1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1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complexity</a:t>
            </a:r>
            <a:r>
              <a:rPr sz="2400" spc="1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analysis</a:t>
            </a:r>
            <a:r>
              <a:rPr sz="2400" spc="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comes</a:t>
            </a:r>
            <a:r>
              <a:rPr sz="2400" spc="1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114" dirty="0">
                <a:latin typeface="Times New Roman"/>
                <a:cs typeface="Times New Roman"/>
              </a:rPr>
              <a:t> </a:t>
            </a:r>
            <a:r>
              <a:rPr sz="24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understanding</a:t>
            </a:r>
            <a:r>
              <a:rPr sz="2400" b="1" u="sng" spc="1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how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an</a:t>
            </a:r>
            <a:r>
              <a:rPr sz="2400" b="1" u="sng" spc="4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algorithm's</a:t>
            </a:r>
            <a:r>
              <a:rPr sz="2400" b="1" u="sng" spc="4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performance</a:t>
            </a:r>
            <a:r>
              <a:rPr sz="2400" b="1" u="sng" spc="4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changes</a:t>
            </a:r>
            <a:r>
              <a:rPr sz="2400" b="1" u="sng" spc="4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as</a:t>
            </a:r>
            <a:r>
              <a:rPr sz="2400" b="1" u="sng" spc="4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</a:t>
            </a:r>
            <a:r>
              <a:rPr sz="2400" b="1" u="sng" spc="4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input</a:t>
            </a:r>
            <a:r>
              <a:rPr sz="2400" b="1" u="sng" spc="4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grows.</a:t>
            </a:r>
            <a:r>
              <a:rPr sz="2400" b="1" spc="4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This</a:t>
            </a:r>
            <a:r>
              <a:rPr sz="2400" spc="4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4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crucial</a:t>
            </a:r>
            <a:r>
              <a:rPr sz="2400" spc="4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because</a:t>
            </a:r>
            <a:r>
              <a:rPr sz="2400" spc="47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an </a:t>
            </a:r>
            <a:r>
              <a:rPr sz="2400" dirty="0">
                <a:latin typeface="Times New Roman"/>
                <a:cs typeface="Times New Roman"/>
              </a:rPr>
              <a:t>algorithm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works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well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small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inputs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might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become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impractical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larger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ones.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9163" y="3482085"/>
            <a:ext cx="1104392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Scalability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3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Knowing</a:t>
            </a:r>
            <a:r>
              <a:rPr sz="2400" spc="3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3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complexity</a:t>
            </a:r>
            <a:r>
              <a:rPr sz="2400" spc="3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3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O(n)</a:t>
            </a:r>
            <a:r>
              <a:rPr sz="2400" spc="3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tells</a:t>
            </a:r>
            <a:r>
              <a:rPr sz="2400" spc="3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</a:t>
            </a:r>
            <a:r>
              <a:rPr sz="2400" spc="3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3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if</a:t>
            </a:r>
            <a:r>
              <a:rPr sz="2400" spc="3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3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input</a:t>
            </a:r>
            <a:r>
              <a:rPr sz="2400" spc="3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size</a:t>
            </a:r>
            <a:r>
              <a:rPr sz="2400" spc="3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doubles,</a:t>
            </a:r>
            <a:r>
              <a:rPr sz="2400" spc="3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number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1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operations</a:t>
            </a:r>
            <a:r>
              <a:rPr sz="2400" spc="1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approximately</a:t>
            </a:r>
            <a:r>
              <a:rPr sz="2400" spc="1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doubles,</a:t>
            </a:r>
            <a:r>
              <a:rPr sz="2400" spc="1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providing</a:t>
            </a:r>
            <a:r>
              <a:rPr sz="2400" spc="1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insight</a:t>
            </a:r>
            <a:r>
              <a:rPr sz="2400" spc="1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into</a:t>
            </a:r>
            <a:r>
              <a:rPr sz="2400" spc="1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how</a:t>
            </a:r>
            <a:r>
              <a:rPr sz="2400" spc="1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1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algorithm scales.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5252" y="906226"/>
            <a:ext cx="11257915" cy="16725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5"/>
              </a:spcBef>
            </a:pPr>
            <a:r>
              <a:rPr sz="2400" u="none" dirty="0"/>
              <a:t>Simplification</a:t>
            </a:r>
            <a:r>
              <a:rPr sz="2400" b="0" u="none" dirty="0">
                <a:latin typeface="Times New Roman"/>
                <a:cs typeface="Times New Roman"/>
              </a:rPr>
              <a:t>:</a:t>
            </a:r>
            <a:r>
              <a:rPr sz="2400" b="0" u="none" spc="565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Using</a:t>
            </a:r>
            <a:r>
              <a:rPr sz="2400" b="0" u="none" spc="550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Big</a:t>
            </a:r>
            <a:r>
              <a:rPr sz="2400" b="0" u="none" spc="565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O</a:t>
            </a:r>
            <a:r>
              <a:rPr sz="2400" b="0" u="none" spc="560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notation,</a:t>
            </a:r>
            <a:r>
              <a:rPr sz="2400" b="0" u="none" spc="565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we</a:t>
            </a:r>
            <a:r>
              <a:rPr sz="2400" b="0" u="none" spc="565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ignore</a:t>
            </a:r>
            <a:r>
              <a:rPr sz="2400" b="0" u="none" spc="560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less</a:t>
            </a:r>
            <a:r>
              <a:rPr sz="2400" b="0" u="none" spc="575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significant</a:t>
            </a:r>
            <a:r>
              <a:rPr sz="2400" b="0" u="none" spc="555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terms</a:t>
            </a:r>
            <a:r>
              <a:rPr sz="2400" b="0" u="none" spc="565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and</a:t>
            </a:r>
            <a:r>
              <a:rPr sz="2400" b="0" u="none" spc="570" dirty="0">
                <a:latin typeface="Times New Roman"/>
                <a:cs typeface="Times New Roman"/>
              </a:rPr>
              <a:t> </a:t>
            </a:r>
            <a:r>
              <a:rPr sz="2400" b="0" u="none" spc="-10" dirty="0">
                <a:latin typeface="Times New Roman"/>
                <a:cs typeface="Times New Roman"/>
              </a:rPr>
              <a:t>constants, </a:t>
            </a:r>
            <a:r>
              <a:rPr sz="2400" b="0" u="none" dirty="0">
                <a:latin typeface="Times New Roman"/>
                <a:cs typeface="Times New Roman"/>
              </a:rPr>
              <a:t>simplifying</a:t>
            </a:r>
            <a:r>
              <a:rPr sz="2400" b="0" u="none" spc="75" dirty="0">
                <a:latin typeface="Times New Roman"/>
                <a:cs typeface="Times New Roman"/>
              </a:rPr>
              <a:t>  </a:t>
            </a:r>
            <a:r>
              <a:rPr sz="2400" b="0" u="none" dirty="0">
                <a:latin typeface="Times New Roman"/>
                <a:cs typeface="Times New Roman"/>
              </a:rPr>
              <a:t>the</a:t>
            </a:r>
            <a:r>
              <a:rPr sz="2400" b="0" u="none" spc="85" dirty="0">
                <a:latin typeface="Times New Roman"/>
                <a:cs typeface="Times New Roman"/>
              </a:rPr>
              <a:t>  </a:t>
            </a:r>
            <a:r>
              <a:rPr sz="2400" b="0" u="none" dirty="0">
                <a:latin typeface="Times New Roman"/>
                <a:cs typeface="Times New Roman"/>
              </a:rPr>
              <a:t>analysis</a:t>
            </a:r>
            <a:r>
              <a:rPr sz="2400" b="0" u="none" spc="85" dirty="0">
                <a:latin typeface="Times New Roman"/>
                <a:cs typeface="Times New Roman"/>
              </a:rPr>
              <a:t>  </a:t>
            </a:r>
            <a:r>
              <a:rPr sz="2400" b="0" u="none" dirty="0">
                <a:latin typeface="Times New Roman"/>
                <a:cs typeface="Times New Roman"/>
              </a:rPr>
              <a:t>and</a:t>
            </a:r>
            <a:r>
              <a:rPr sz="2400" b="0" u="none" spc="80" dirty="0">
                <a:latin typeface="Times New Roman"/>
                <a:cs typeface="Times New Roman"/>
              </a:rPr>
              <a:t>  </a:t>
            </a:r>
            <a:r>
              <a:rPr sz="2400" b="0" u="none" dirty="0">
                <a:latin typeface="Times New Roman"/>
                <a:cs typeface="Times New Roman"/>
              </a:rPr>
              <a:t>focusing</a:t>
            </a:r>
            <a:r>
              <a:rPr sz="2400" b="0" u="none" spc="85" dirty="0">
                <a:latin typeface="Times New Roman"/>
                <a:cs typeface="Times New Roman"/>
              </a:rPr>
              <a:t>  </a:t>
            </a:r>
            <a:r>
              <a:rPr sz="2400" b="0" u="none" dirty="0">
                <a:latin typeface="Times New Roman"/>
                <a:cs typeface="Times New Roman"/>
              </a:rPr>
              <a:t>on</a:t>
            </a:r>
            <a:r>
              <a:rPr sz="2400" b="0" u="none" spc="80" dirty="0">
                <a:latin typeface="Times New Roman"/>
                <a:cs typeface="Times New Roman"/>
              </a:rPr>
              <a:t>  </a:t>
            </a:r>
            <a:r>
              <a:rPr sz="2400" b="0" u="none" dirty="0">
                <a:latin typeface="Times New Roman"/>
                <a:cs typeface="Times New Roman"/>
              </a:rPr>
              <a:t>the</a:t>
            </a:r>
            <a:r>
              <a:rPr sz="2400" b="0" u="none" spc="80" dirty="0">
                <a:latin typeface="Times New Roman"/>
                <a:cs typeface="Times New Roman"/>
              </a:rPr>
              <a:t>  </a:t>
            </a:r>
            <a:r>
              <a:rPr sz="2400" b="0" u="none" dirty="0">
                <a:latin typeface="Times New Roman"/>
                <a:cs typeface="Times New Roman"/>
              </a:rPr>
              <a:t>most</a:t>
            </a:r>
            <a:r>
              <a:rPr sz="2400" b="0" u="none" spc="85" dirty="0">
                <a:latin typeface="Times New Roman"/>
                <a:cs typeface="Times New Roman"/>
              </a:rPr>
              <a:t>  </a:t>
            </a:r>
            <a:r>
              <a:rPr sz="2400" b="0" u="none" dirty="0">
                <a:latin typeface="Times New Roman"/>
                <a:cs typeface="Times New Roman"/>
              </a:rPr>
              <a:t>impactful</a:t>
            </a:r>
            <a:r>
              <a:rPr sz="2400" b="0" u="none" spc="75" dirty="0">
                <a:latin typeface="Times New Roman"/>
                <a:cs typeface="Times New Roman"/>
              </a:rPr>
              <a:t>  </a:t>
            </a:r>
            <a:r>
              <a:rPr sz="2400" b="0" u="none" dirty="0">
                <a:latin typeface="Times New Roman"/>
                <a:cs typeface="Times New Roman"/>
              </a:rPr>
              <a:t>part</a:t>
            </a:r>
            <a:r>
              <a:rPr sz="2400" b="0" u="none" spc="80" dirty="0">
                <a:latin typeface="Times New Roman"/>
                <a:cs typeface="Times New Roman"/>
              </a:rPr>
              <a:t>  </a:t>
            </a:r>
            <a:r>
              <a:rPr sz="2400" b="0" u="none" dirty="0">
                <a:latin typeface="Times New Roman"/>
                <a:cs typeface="Times New Roman"/>
              </a:rPr>
              <a:t>of</a:t>
            </a:r>
            <a:r>
              <a:rPr sz="2400" b="0" u="none" spc="80" dirty="0">
                <a:latin typeface="Times New Roman"/>
                <a:cs typeface="Times New Roman"/>
              </a:rPr>
              <a:t>  </a:t>
            </a:r>
            <a:r>
              <a:rPr sz="2400" b="0" u="none" dirty="0">
                <a:latin typeface="Times New Roman"/>
                <a:cs typeface="Times New Roman"/>
              </a:rPr>
              <a:t>the</a:t>
            </a:r>
            <a:r>
              <a:rPr sz="2400" b="0" u="none" spc="80" dirty="0">
                <a:latin typeface="Times New Roman"/>
                <a:cs typeface="Times New Roman"/>
              </a:rPr>
              <a:t>  </a:t>
            </a:r>
            <a:r>
              <a:rPr sz="2400" b="0" u="none" spc="-10" dirty="0">
                <a:latin typeface="Times New Roman"/>
                <a:cs typeface="Times New Roman"/>
              </a:rPr>
              <a:t>algorithm's behavior.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9590" y="715136"/>
            <a:ext cx="1128839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2400" b="0" u="none" dirty="0">
                <a:latin typeface="Times New Roman"/>
                <a:cs typeface="Times New Roman"/>
              </a:rPr>
              <a:t>6.</a:t>
            </a:r>
            <a:r>
              <a:rPr sz="2400" b="0" u="none" spc="-15" dirty="0">
                <a:latin typeface="Times New Roman"/>
                <a:cs typeface="Times New Roman"/>
              </a:rPr>
              <a:t> </a:t>
            </a:r>
            <a:r>
              <a:rPr sz="2400" dirty="0"/>
              <a:t>Big</a:t>
            </a:r>
            <a:r>
              <a:rPr sz="2400" spc="-15" dirty="0"/>
              <a:t> </a:t>
            </a:r>
            <a:r>
              <a:rPr sz="2400" dirty="0"/>
              <a:t>O</a:t>
            </a:r>
            <a:r>
              <a:rPr sz="2400" spc="-25" dirty="0"/>
              <a:t> </a:t>
            </a:r>
            <a:r>
              <a:rPr sz="2400" dirty="0"/>
              <a:t>Notation:</a:t>
            </a:r>
            <a:r>
              <a:rPr sz="2400" spc="-25" dirty="0"/>
              <a:t> </a:t>
            </a:r>
            <a:r>
              <a:rPr sz="2400" b="0" u="none" dirty="0">
                <a:latin typeface="Times New Roman"/>
                <a:cs typeface="Times New Roman"/>
              </a:rPr>
              <a:t>This</a:t>
            </a:r>
            <a:r>
              <a:rPr sz="2400" b="0" u="none" spc="-25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is</a:t>
            </a:r>
            <a:r>
              <a:rPr sz="2400" b="0" u="none" spc="-15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the</a:t>
            </a:r>
            <a:r>
              <a:rPr sz="2400" b="0" u="none" spc="-25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standard</a:t>
            </a:r>
            <a:r>
              <a:rPr sz="2400" b="0" u="none" spc="-35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way</a:t>
            </a:r>
            <a:r>
              <a:rPr sz="2400" b="0" u="none" spc="-15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to</a:t>
            </a:r>
            <a:r>
              <a:rPr sz="2400" b="0" u="none" spc="-25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express</a:t>
            </a:r>
            <a:r>
              <a:rPr sz="2400" b="0" u="none" spc="-15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algorithm</a:t>
            </a:r>
            <a:r>
              <a:rPr sz="2400" b="0" u="none" spc="-60" dirty="0">
                <a:latin typeface="Times New Roman"/>
                <a:cs typeface="Times New Roman"/>
              </a:rPr>
              <a:t> </a:t>
            </a:r>
            <a:r>
              <a:rPr sz="2400" b="0" u="none" spc="-10" dirty="0">
                <a:latin typeface="Times New Roman"/>
                <a:cs typeface="Times New Roman"/>
              </a:rPr>
              <a:t>complexity.</a:t>
            </a:r>
            <a:r>
              <a:rPr sz="2400" b="0" u="none" spc="-35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It</a:t>
            </a:r>
            <a:r>
              <a:rPr sz="2400" b="0" u="none" spc="-20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gives</a:t>
            </a:r>
            <a:r>
              <a:rPr sz="2400" b="0" u="none" spc="-20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us</a:t>
            </a:r>
            <a:r>
              <a:rPr sz="2400" b="0" u="none" spc="-15" dirty="0">
                <a:latin typeface="Times New Roman"/>
                <a:cs typeface="Times New Roman"/>
              </a:rPr>
              <a:t> </a:t>
            </a:r>
            <a:r>
              <a:rPr sz="2400" b="0" u="none" spc="-25" dirty="0">
                <a:latin typeface="Times New Roman"/>
                <a:cs typeface="Times New Roman"/>
              </a:rPr>
              <a:t>an </a:t>
            </a:r>
            <a:r>
              <a:rPr sz="2400" b="0" u="none" dirty="0">
                <a:latin typeface="Times New Roman"/>
                <a:cs typeface="Times New Roman"/>
              </a:rPr>
              <a:t>upper</a:t>
            </a:r>
            <a:r>
              <a:rPr sz="2400" b="0" u="none" spc="-30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bound</a:t>
            </a:r>
            <a:r>
              <a:rPr sz="2400" b="0" u="none" spc="-15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on</a:t>
            </a:r>
            <a:r>
              <a:rPr sz="2400" b="0" u="none" spc="-15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the</a:t>
            </a:r>
            <a:r>
              <a:rPr sz="2400" b="0" u="none" spc="-25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growth</a:t>
            </a:r>
            <a:r>
              <a:rPr sz="2400" b="0" u="none" spc="-15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rate</a:t>
            </a:r>
            <a:r>
              <a:rPr sz="2400" b="0" u="none" spc="-35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of</a:t>
            </a:r>
            <a:r>
              <a:rPr sz="2400" b="0" u="none" spc="-15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the</a:t>
            </a:r>
            <a:r>
              <a:rPr sz="2400" b="0" u="none" spc="-30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number</a:t>
            </a:r>
            <a:r>
              <a:rPr sz="2400" b="0" u="none" spc="-15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of</a:t>
            </a:r>
            <a:r>
              <a:rPr sz="2400" b="0" u="none" spc="-15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operations.</a:t>
            </a:r>
            <a:r>
              <a:rPr sz="2400" b="0" u="none" spc="-45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Common</a:t>
            </a:r>
            <a:r>
              <a:rPr sz="2400" b="0" u="none" spc="10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complexities</a:t>
            </a:r>
            <a:r>
              <a:rPr sz="2400" b="0" u="none" spc="-50" dirty="0">
                <a:latin typeface="Times New Roman"/>
                <a:cs typeface="Times New Roman"/>
              </a:rPr>
              <a:t> </a:t>
            </a:r>
            <a:r>
              <a:rPr sz="2400" b="0" u="none" spc="-10" dirty="0">
                <a:latin typeface="Times New Roman"/>
                <a:cs typeface="Times New Roman"/>
              </a:rPr>
              <a:t>include: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6790" y="2361925"/>
            <a:ext cx="4556760" cy="3317875"/>
          </a:xfrm>
          <a:prstGeom prst="rect">
            <a:avLst/>
          </a:prstGeom>
        </p:spPr>
        <p:txBody>
          <a:bodyPr vert="horz" wrap="square" lIns="0" tIns="194945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535"/>
              </a:spcBef>
              <a:buAutoNum type="arabicPeriod"/>
              <a:tabLst>
                <a:tab pos="469265" algn="l"/>
              </a:tabLst>
            </a:pPr>
            <a:r>
              <a:rPr sz="2400" dirty="0">
                <a:latin typeface="Times New Roman"/>
                <a:cs typeface="Times New Roman"/>
              </a:rPr>
              <a:t>O(1):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Constant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time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(best)</a:t>
            </a:r>
            <a:endParaRPr sz="24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469265" algn="l"/>
              </a:tabLst>
            </a:pPr>
            <a:r>
              <a:rPr sz="2400" dirty="0">
                <a:latin typeface="Times New Roman"/>
                <a:cs typeface="Times New Roman"/>
              </a:rPr>
              <a:t>O(log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n):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Logarithmic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time</a:t>
            </a:r>
            <a:endParaRPr sz="24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469265" algn="l"/>
              </a:tabLst>
            </a:pPr>
            <a:r>
              <a:rPr sz="2400" dirty="0">
                <a:latin typeface="Times New Roman"/>
                <a:cs typeface="Times New Roman"/>
              </a:rPr>
              <a:t>O(n):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Linear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time</a:t>
            </a:r>
            <a:endParaRPr sz="24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469265" algn="l"/>
              </a:tabLst>
            </a:pPr>
            <a:r>
              <a:rPr sz="2400" dirty="0">
                <a:latin typeface="Times New Roman"/>
                <a:cs typeface="Times New Roman"/>
              </a:rPr>
              <a:t>O(n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log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n):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Linearithmic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time</a:t>
            </a:r>
            <a:endParaRPr sz="24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469265" algn="l"/>
              </a:tabLst>
            </a:pPr>
            <a:r>
              <a:rPr sz="2400" dirty="0">
                <a:latin typeface="Times New Roman"/>
                <a:cs typeface="Times New Roman"/>
              </a:rPr>
              <a:t>O(n^2):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Quadratic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time</a:t>
            </a:r>
            <a:endParaRPr sz="24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spcBef>
                <a:spcPts val="1445"/>
              </a:spcBef>
              <a:buAutoNum type="arabicPeriod"/>
              <a:tabLst>
                <a:tab pos="469265" algn="l"/>
              </a:tabLst>
            </a:pPr>
            <a:r>
              <a:rPr sz="2400" dirty="0">
                <a:latin typeface="Times New Roman"/>
                <a:cs typeface="Times New Roman"/>
              </a:rPr>
              <a:t>O(2^n):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Exponential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time</a:t>
            </a:r>
            <a:r>
              <a:rPr sz="2400" spc="-10" dirty="0">
                <a:latin typeface="Times New Roman"/>
                <a:cs typeface="Times New Roman"/>
              </a:rPr>
              <a:t> (worst)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172" rIns="0" bIns="0" rtlCol="0">
            <a:spAutoFit/>
          </a:bodyPr>
          <a:lstStyle/>
          <a:p>
            <a:pPr marL="358140">
              <a:lnSpc>
                <a:spcPct val="100000"/>
              </a:lnSpc>
              <a:spcBef>
                <a:spcPts val="100"/>
              </a:spcBef>
            </a:pPr>
            <a:r>
              <a:rPr sz="2400" spc="-10" dirty="0"/>
              <a:t>Step-by-</a:t>
            </a:r>
            <a:r>
              <a:rPr sz="2400" dirty="0"/>
              <a:t>Step</a:t>
            </a:r>
            <a:r>
              <a:rPr sz="2400" spc="-15" dirty="0"/>
              <a:t> </a:t>
            </a:r>
            <a:r>
              <a:rPr sz="2400" dirty="0"/>
              <a:t>Procedure</a:t>
            </a:r>
            <a:r>
              <a:rPr sz="2400" spc="-25" dirty="0"/>
              <a:t> </a:t>
            </a:r>
            <a:r>
              <a:rPr sz="2400" dirty="0"/>
              <a:t>to</a:t>
            </a:r>
            <a:r>
              <a:rPr sz="2400" spc="-15" dirty="0"/>
              <a:t> </a:t>
            </a:r>
            <a:r>
              <a:rPr sz="2400" spc="-10" dirty="0"/>
              <a:t>Express</a:t>
            </a:r>
            <a:r>
              <a:rPr sz="2400" spc="-140" dirty="0"/>
              <a:t> </a:t>
            </a:r>
            <a:r>
              <a:rPr sz="2400" dirty="0"/>
              <a:t>Algorithm</a:t>
            </a:r>
            <a:r>
              <a:rPr sz="2400" spc="-20" dirty="0"/>
              <a:t> </a:t>
            </a:r>
            <a:r>
              <a:rPr sz="2400" spc="-10" dirty="0"/>
              <a:t>Complexity</a:t>
            </a:r>
            <a:endParaRPr sz="24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5784" y="1662282"/>
            <a:ext cx="9404700" cy="258174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0608" y="924559"/>
            <a:ext cx="361315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0" marR="211454" indent="-304800">
              <a:lnSpc>
                <a:spcPct val="100000"/>
              </a:lnSpc>
              <a:spcBef>
                <a:spcPts val="100"/>
              </a:spcBef>
            </a:pPr>
            <a:r>
              <a:rPr sz="2400" i="1" u="none" dirty="0">
                <a:latin typeface="Times New Roman"/>
                <a:cs typeface="Times New Roman"/>
              </a:rPr>
              <a:t>function</a:t>
            </a:r>
            <a:r>
              <a:rPr sz="2400" i="1" u="none" spc="-5" dirty="0">
                <a:latin typeface="Times New Roman"/>
                <a:cs typeface="Times New Roman"/>
              </a:rPr>
              <a:t> </a:t>
            </a:r>
            <a:r>
              <a:rPr sz="2400" i="1" u="none" spc="-10" dirty="0">
                <a:latin typeface="Times New Roman"/>
                <a:cs typeface="Times New Roman"/>
              </a:rPr>
              <a:t>sumArray(array): </a:t>
            </a:r>
            <a:r>
              <a:rPr sz="2400" i="1" u="none" dirty="0">
                <a:latin typeface="Times New Roman"/>
                <a:cs typeface="Times New Roman"/>
              </a:rPr>
              <a:t>total</a:t>
            </a:r>
            <a:r>
              <a:rPr sz="2400" i="1" u="none" spc="-30" dirty="0">
                <a:latin typeface="Times New Roman"/>
                <a:cs typeface="Times New Roman"/>
              </a:rPr>
              <a:t> </a:t>
            </a:r>
            <a:r>
              <a:rPr sz="2400" i="1" u="none" dirty="0">
                <a:latin typeface="Times New Roman"/>
                <a:cs typeface="Times New Roman"/>
              </a:rPr>
              <a:t>=</a:t>
            </a:r>
            <a:r>
              <a:rPr sz="2400" i="1" u="none" spc="-10" dirty="0">
                <a:latin typeface="Times New Roman"/>
                <a:cs typeface="Times New Roman"/>
              </a:rPr>
              <a:t> </a:t>
            </a:r>
            <a:r>
              <a:rPr sz="2400" i="1" u="none" spc="-50" dirty="0"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  <a:p>
            <a:pPr marL="317500">
              <a:lnSpc>
                <a:spcPct val="100000"/>
              </a:lnSpc>
            </a:pPr>
            <a:r>
              <a:rPr sz="2400" i="1" u="none" dirty="0">
                <a:latin typeface="Times New Roman"/>
                <a:cs typeface="Times New Roman"/>
              </a:rPr>
              <a:t>for</a:t>
            </a:r>
            <a:r>
              <a:rPr sz="2400" i="1" u="none" spc="-10" dirty="0">
                <a:latin typeface="Times New Roman"/>
                <a:cs typeface="Times New Roman"/>
              </a:rPr>
              <a:t> </a:t>
            </a:r>
            <a:r>
              <a:rPr sz="2400" i="1" u="none" dirty="0">
                <a:latin typeface="Times New Roman"/>
                <a:cs typeface="Times New Roman"/>
              </a:rPr>
              <a:t>each</a:t>
            </a:r>
            <a:r>
              <a:rPr sz="2400" i="1" u="none" spc="-20" dirty="0">
                <a:latin typeface="Times New Roman"/>
                <a:cs typeface="Times New Roman"/>
              </a:rPr>
              <a:t> </a:t>
            </a:r>
            <a:r>
              <a:rPr sz="2400" i="1" u="none" dirty="0">
                <a:latin typeface="Times New Roman"/>
                <a:cs typeface="Times New Roman"/>
              </a:rPr>
              <a:t>element</a:t>
            </a:r>
            <a:r>
              <a:rPr sz="2400" i="1" u="none" spc="-45" dirty="0">
                <a:latin typeface="Times New Roman"/>
                <a:cs typeface="Times New Roman"/>
              </a:rPr>
              <a:t> </a:t>
            </a:r>
            <a:r>
              <a:rPr sz="2400" i="1" u="none" dirty="0">
                <a:latin typeface="Times New Roman"/>
                <a:cs typeface="Times New Roman"/>
              </a:rPr>
              <a:t>in</a:t>
            </a:r>
            <a:r>
              <a:rPr sz="2400" i="1" u="none" spc="-5" dirty="0">
                <a:latin typeface="Times New Roman"/>
                <a:cs typeface="Times New Roman"/>
              </a:rPr>
              <a:t> </a:t>
            </a:r>
            <a:r>
              <a:rPr sz="2400" i="1" u="none" spc="-10" dirty="0">
                <a:latin typeface="Times New Roman"/>
                <a:cs typeface="Times New Roman"/>
              </a:rPr>
              <a:t>array: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9208" y="2022094"/>
            <a:ext cx="31534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81000">
              <a:lnSpc>
                <a:spcPct val="100000"/>
              </a:lnSpc>
              <a:spcBef>
                <a:spcPts val="100"/>
              </a:spcBef>
            </a:pPr>
            <a:r>
              <a:rPr sz="2400" b="1" i="1" dirty="0">
                <a:latin typeface="Times New Roman"/>
                <a:cs typeface="Times New Roman"/>
              </a:rPr>
              <a:t>total</a:t>
            </a:r>
            <a:r>
              <a:rPr sz="2400" b="1" i="1" spc="-20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=</a:t>
            </a:r>
            <a:r>
              <a:rPr sz="2400" b="1" i="1" spc="-10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total</a:t>
            </a:r>
            <a:r>
              <a:rPr sz="2400" b="1" i="1" spc="-20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+</a:t>
            </a:r>
            <a:r>
              <a:rPr sz="2400" b="1" i="1" spc="-10" dirty="0">
                <a:latin typeface="Times New Roman"/>
                <a:cs typeface="Times New Roman"/>
              </a:rPr>
              <a:t> element </a:t>
            </a:r>
            <a:r>
              <a:rPr sz="2400" b="1" i="1" dirty="0">
                <a:latin typeface="Times New Roman"/>
                <a:cs typeface="Times New Roman"/>
              </a:rPr>
              <a:t>return</a:t>
            </a:r>
            <a:r>
              <a:rPr sz="2400" b="1" i="1" spc="-35" dirty="0">
                <a:latin typeface="Times New Roman"/>
                <a:cs typeface="Times New Roman"/>
              </a:rPr>
              <a:t> </a:t>
            </a:r>
            <a:r>
              <a:rPr sz="2400" b="1" i="1" spc="-10" dirty="0">
                <a:latin typeface="Times New Roman"/>
                <a:cs typeface="Times New Roman"/>
              </a:rPr>
              <a:t>total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395" y="3076955"/>
            <a:ext cx="10718292" cy="345643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323" y="852930"/>
            <a:ext cx="10364795" cy="295055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2897" y="915227"/>
            <a:ext cx="10872777" cy="14307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5721" y="3121869"/>
            <a:ext cx="9065658" cy="269302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9757" y="1169331"/>
            <a:ext cx="9643904" cy="451457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3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1970" y="835444"/>
            <a:ext cx="8686065" cy="409059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30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063" y="919323"/>
            <a:ext cx="3225683" cy="21101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75436" y="1537208"/>
            <a:ext cx="464820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</a:pPr>
            <a:r>
              <a:rPr sz="2400" i="1" u="none" dirty="0">
                <a:latin typeface="Times New Roman"/>
                <a:cs typeface="Times New Roman"/>
              </a:rPr>
              <a:t>function</a:t>
            </a:r>
            <a:r>
              <a:rPr sz="2400" i="1" u="none" spc="-40" dirty="0">
                <a:latin typeface="Times New Roman"/>
                <a:cs typeface="Times New Roman"/>
              </a:rPr>
              <a:t> </a:t>
            </a:r>
            <a:r>
              <a:rPr sz="2400" i="1" u="none" spc="-10" dirty="0">
                <a:latin typeface="Times New Roman"/>
                <a:cs typeface="Times New Roman"/>
              </a:rPr>
              <a:t>linearSearch(array,</a:t>
            </a:r>
            <a:r>
              <a:rPr sz="2400" i="1" u="none" spc="-55" dirty="0">
                <a:latin typeface="Times New Roman"/>
                <a:cs typeface="Times New Roman"/>
              </a:rPr>
              <a:t> </a:t>
            </a:r>
            <a:r>
              <a:rPr sz="2400" i="1" u="none" spc="-10" dirty="0">
                <a:latin typeface="Times New Roman"/>
                <a:cs typeface="Times New Roman"/>
              </a:rPr>
              <a:t>target): </a:t>
            </a:r>
            <a:r>
              <a:rPr sz="2400" i="1" u="none" dirty="0">
                <a:latin typeface="Times New Roman"/>
                <a:cs typeface="Times New Roman"/>
              </a:rPr>
              <a:t>for</a:t>
            </a:r>
            <a:r>
              <a:rPr sz="2400" i="1" u="none" spc="-10" dirty="0">
                <a:latin typeface="Times New Roman"/>
                <a:cs typeface="Times New Roman"/>
              </a:rPr>
              <a:t> </a:t>
            </a:r>
            <a:r>
              <a:rPr sz="2400" i="1" u="none" dirty="0">
                <a:latin typeface="Times New Roman"/>
                <a:cs typeface="Times New Roman"/>
              </a:rPr>
              <a:t>i</a:t>
            </a:r>
            <a:r>
              <a:rPr sz="2400" i="1" u="none" spc="-15" dirty="0">
                <a:latin typeface="Times New Roman"/>
                <a:cs typeface="Times New Roman"/>
              </a:rPr>
              <a:t> </a:t>
            </a:r>
            <a:r>
              <a:rPr sz="2400" i="1" u="none" dirty="0">
                <a:latin typeface="Times New Roman"/>
                <a:cs typeface="Times New Roman"/>
              </a:rPr>
              <a:t>from</a:t>
            </a:r>
            <a:r>
              <a:rPr sz="2400" i="1" u="none" spc="-5" dirty="0">
                <a:latin typeface="Times New Roman"/>
                <a:cs typeface="Times New Roman"/>
              </a:rPr>
              <a:t> </a:t>
            </a:r>
            <a:r>
              <a:rPr sz="2400" i="1" u="none" dirty="0">
                <a:latin typeface="Times New Roman"/>
                <a:cs typeface="Times New Roman"/>
              </a:rPr>
              <a:t>0</a:t>
            </a:r>
            <a:r>
              <a:rPr sz="2400" i="1" u="none" spc="-5" dirty="0">
                <a:latin typeface="Times New Roman"/>
                <a:cs typeface="Times New Roman"/>
              </a:rPr>
              <a:t> </a:t>
            </a:r>
            <a:r>
              <a:rPr sz="2400" i="1" u="none" dirty="0">
                <a:latin typeface="Times New Roman"/>
                <a:cs typeface="Times New Roman"/>
              </a:rPr>
              <a:t>to</a:t>
            </a:r>
            <a:r>
              <a:rPr sz="2400" i="1" u="none" spc="-25" dirty="0">
                <a:latin typeface="Times New Roman"/>
                <a:cs typeface="Times New Roman"/>
              </a:rPr>
              <a:t> </a:t>
            </a:r>
            <a:r>
              <a:rPr sz="2400" i="1" u="none" spc="-10" dirty="0">
                <a:latin typeface="Times New Roman"/>
                <a:cs typeface="Times New Roman"/>
              </a:rPr>
              <a:t>n-</a:t>
            </a:r>
            <a:r>
              <a:rPr sz="2400" i="1" u="none" spc="-25" dirty="0">
                <a:latin typeface="Times New Roman"/>
                <a:cs typeface="Times New Roman"/>
              </a:rPr>
              <a:t>1:</a:t>
            </a:r>
            <a:endParaRPr sz="2400">
              <a:latin typeface="Times New Roman"/>
              <a:cs typeface="Times New Roman"/>
            </a:endParaRPr>
          </a:p>
          <a:p>
            <a:pPr marL="698500" marR="1614170" indent="-228600">
              <a:lnSpc>
                <a:spcPct val="100000"/>
              </a:lnSpc>
            </a:pPr>
            <a:r>
              <a:rPr sz="2400" i="1" u="none" dirty="0">
                <a:latin typeface="Times New Roman"/>
                <a:cs typeface="Times New Roman"/>
              </a:rPr>
              <a:t>if</a:t>
            </a:r>
            <a:r>
              <a:rPr sz="2400" i="1" u="none" spc="-25" dirty="0">
                <a:latin typeface="Times New Roman"/>
                <a:cs typeface="Times New Roman"/>
              </a:rPr>
              <a:t> </a:t>
            </a:r>
            <a:r>
              <a:rPr sz="2400" i="1" u="none" dirty="0">
                <a:latin typeface="Times New Roman"/>
                <a:cs typeface="Times New Roman"/>
              </a:rPr>
              <a:t>array[i]</a:t>
            </a:r>
            <a:r>
              <a:rPr sz="2400" i="1" u="none" spc="-35" dirty="0">
                <a:latin typeface="Times New Roman"/>
                <a:cs typeface="Times New Roman"/>
              </a:rPr>
              <a:t> </a:t>
            </a:r>
            <a:r>
              <a:rPr sz="2400" i="1" u="none" dirty="0">
                <a:latin typeface="Times New Roman"/>
                <a:cs typeface="Times New Roman"/>
              </a:rPr>
              <a:t>==</a:t>
            </a:r>
            <a:r>
              <a:rPr sz="2400" i="1" u="none" spc="-30" dirty="0">
                <a:latin typeface="Times New Roman"/>
                <a:cs typeface="Times New Roman"/>
              </a:rPr>
              <a:t> </a:t>
            </a:r>
            <a:r>
              <a:rPr sz="2400" i="1" u="none" spc="-10" dirty="0">
                <a:latin typeface="Times New Roman"/>
                <a:cs typeface="Times New Roman"/>
              </a:rPr>
              <a:t>target: </a:t>
            </a:r>
            <a:r>
              <a:rPr sz="2400" i="1" u="none" dirty="0">
                <a:latin typeface="Times New Roman"/>
                <a:cs typeface="Times New Roman"/>
              </a:rPr>
              <a:t>return</a:t>
            </a:r>
            <a:r>
              <a:rPr sz="2400" i="1" u="none" spc="-35" dirty="0">
                <a:latin typeface="Times New Roman"/>
                <a:cs typeface="Times New Roman"/>
              </a:rPr>
              <a:t> </a:t>
            </a:r>
            <a:r>
              <a:rPr sz="2400" i="1" u="none" spc="-50" dirty="0">
                <a:latin typeface="Times New Roman"/>
                <a:cs typeface="Times New Roman"/>
              </a:rPr>
              <a:t>i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27836" y="3000502"/>
            <a:ext cx="11531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dirty="0">
                <a:latin typeface="Times New Roman"/>
                <a:cs typeface="Times New Roman"/>
              </a:rPr>
              <a:t>return</a:t>
            </a:r>
            <a:r>
              <a:rPr sz="2400" b="1" i="1" spc="-35" dirty="0">
                <a:latin typeface="Times New Roman"/>
                <a:cs typeface="Times New Roman"/>
              </a:rPr>
              <a:t> </a:t>
            </a:r>
            <a:r>
              <a:rPr sz="2400" b="1" i="1" spc="-10" dirty="0">
                <a:latin typeface="Times New Roman"/>
                <a:cs typeface="Times New Roman"/>
              </a:rPr>
              <a:t>-</a:t>
            </a:r>
            <a:r>
              <a:rPr sz="2400" b="1" i="1" spc="-5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77811" y="3329224"/>
            <a:ext cx="8038275" cy="267044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5101" y="1037408"/>
            <a:ext cx="9617728" cy="41021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32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9911" y="1030168"/>
            <a:ext cx="3772195" cy="21745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33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1955" y="1172754"/>
            <a:ext cx="9432643" cy="330940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34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35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2930" y="697716"/>
            <a:ext cx="11497945" cy="1122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95"/>
              </a:spcBef>
            </a:pPr>
            <a:r>
              <a:rPr sz="2400" u="none" dirty="0"/>
              <a:t>Time</a:t>
            </a:r>
            <a:r>
              <a:rPr sz="2400" u="none" spc="55" dirty="0"/>
              <a:t> </a:t>
            </a:r>
            <a:r>
              <a:rPr sz="2400" u="none" dirty="0"/>
              <a:t>Complexity</a:t>
            </a:r>
            <a:r>
              <a:rPr sz="2400" b="0" u="none" dirty="0">
                <a:latin typeface="Times New Roman"/>
                <a:cs typeface="Times New Roman"/>
              </a:rPr>
              <a:t>:</a:t>
            </a:r>
            <a:r>
              <a:rPr sz="2400" b="0" u="none" spc="55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Time</a:t>
            </a:r>
            <a:r>
              <a:rPr sz="2400" b="0" u="none" spc="55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complexity</a:t>
            </a:r>
            <a:r>
              <a:rPr sz="2400" b="0" u="none" spc="65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measures</a:t>
            </a:r>
            <a:r>
              <a:rPr sz="2400" b="0" u="none" spc="60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how</a:t>
            </a:r>
            <a:r>
              <a:rPr sz="2400" b="0" u="none" spc="45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the</a:t>
            </a:r>
            <a:r>
              <a:rPr sz="2400" b="0" u="none" spc="60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runtime</a:t>
            </a:r>
            <a:r>
              <a:rPr sz="2400" b="0" u="none" spc="60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of</a:t>
            </a:r>
            <a:r>
              <a:rPr sz="2400" b="0" u="none" spc="45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an</a:t>
            </a:r>
            <a:r>
              <a:rPr sz="2400" b="0" u="none" spc="55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algorithm</a:t>
            </a:r>
            <a:r>
              <a:rPr sz="2400" b="0" u="none" spc="35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grows</a:t>
            </a:r>
            <a:r>
              <a:rPr sz="2400" b="0" u="none" spc="55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as</a:t>
            </a:r>
            <a:r>
              <a:rPr sz="2400" b="0" u="none" spc="60" dirty="0">
                <a:latin typeface="Times New Roman"/>
                <a:cs typeface="Times New Roman"/>
              </a:rPr>
              <a:t> </a:t>
            </a:r>
            <a:r>
              <a:rPr sz="2400" b="0" u="none" spc="-25" dirty="0">
                <a:latin typeface="Times New Roman"/>
                <a:cs typeface="Times New Roman"/>
              </a:rPr>
              <a:t>the </a:t>
            </a:r>
            <a:r>
              <a:rPr sz="2400" b="0" u="none" dirty="0">
                <a:latin typeface="Times New Roman"/>
                <a:cs typeface="Times New Roman"/>
              </a:rPr>
              <a:t>input</a:t>
            </a:r>
            <a:r>
              <a:rPr sz="2400" b="0" u="none" spc="-20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size</a:t>
            </a:r>
            <a:r>
              <a:rPr sz="2400" b="0" u="none" spc="-5" dirty="0">
                <a:latin typeface="Times New Roman"/>
                <a:cs typeface="Times New Roman"/>
              </a:rPr>
              <a:t> </a:t>
            </a:r>
            <a:r>
              <a:rPr sz="2400" b="0" u="none" spc="-10" dirty="0">
                <a:latin typeface="Times New Roman"/>
                <a:cs typeface="Times New Roman"/>
              </a:rPr>
              <a:t>increases.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2930" y="1921255"/>
            <a:ext cx="11498580" cy="413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Space</a:t>
            </a:r>
            <a:r>
              <a:rPr sz="2400" b="1" spc="1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Complexity:</a:t>
            </a:r>
            <a:r>
              <a:rPr sz="2400" b="1" spc="1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Space</a:t>
            </a:r>
            <a:r>
              <a:rPr sz="2400" spc="1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complexity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measures</a:t>
            </a:r>
            <a:r>
              <a:rPr sz="2400" spc="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how</a:t>
            </a:r>
            <a:r>
              <a:rPr sz="2400" spc="1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much</a:t>
            </a:r>
            <a:r>
              <a:rPr sz="2400" spc="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additional</a:t>
            </a:r>
            <a:r>
              <a:rPr sz="2400" spc="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memory</a:t>
            </a:r>
            <a:r>
              <a:rPr sz="2400" spc="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1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algorithm </a:t>
            </a:r>
            <a:r>
              <a:rPr sz="2400" dirty="0">
                <a:latin typeface="Times New Roman"/>
                <a:cs typeface="Times New Roman"/>
              </a:rPr>
              <a:t>needs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input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size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increases.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0"/>
              </a:spcBef>
            </a:pPr>
            <a:endParaRPr sz="2400">
              <a:latin typeface="Times New Roman"/>
              <a:cs typeface="Times New Roman"/>
            </a:endParaRPr>
          </a:p>
          <a:p>
            <a:pPr marL="92075">
              <a:lnSpc>
                <a:spcPct val="100000"/>
              </a:lnSpc>
            </a:pPr>
            <a:r>
              <a:rPr sz="2800" b="1" dirty="0">
                <a:latin typeface="Times New Roman"/>
                <a:cs typeface="Times New Roman"/>
              </a:rPr>
              <a:t>Input</a:t>
            </a:r>
            <a:r>
              <a:rPr sz="2800" b="1" spc="-4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Size</a:t>
            </a:r>
            <a:r>
              <a:rPr sz="2800" b="1" spc="-35" dirty="0">
                <a:latin typeface="Times New Roman"/>
                <a:cs typeface="Times New Roman"/>
              </a:rPr>
              <a:t> </a:t>
            </a:r>
            <a:r>
              <a:rPr sz="2800" b="1" spc="-25" dirty="0">
                <a:latin typeface="Times New Roman"/>
                <a:cs typeface="Times New Roman"/>
              </a:rPr>
              <a:t>(n)</a:t>
            </a:r>
            <a:endParaRPr sz="2800">
              <a:latin typeface="Times New Roman"/>
              <a:cs typeface="Times New Roman"/>
            </a:endParaRPr>
          </a:p>
          <a:p>
            <a:pPr marL="892175" indent="-342900">
              <a:lnSpc>
                <a:spcPct val="100000"/>
              </a:lnSpc>
              <a:spcBef>
                <a:spcPts val="1485"/>
              </a:spcBef>
              <a:buSzPct val="41666"/>
              <a:buFont typeface="Arial MT"/>
              <a:buChar char="•"/>
              <a:tabLst>
                <a:tab pos="892175" algn="l"/>
              </a:tabLst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input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size,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denoted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represents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size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problem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instance.</a:t>
            </a:r>
            <a:endParaRPr sz="2400">
              <a:latin typeface="Times New Roman"/>
              <a:cs typeface="Times New Roman"/>
            </a:endParaRPr>
          </a:p>
          <a:p>
            <a:pPr marL="892175" indent="-342900">
              <a:lnSpc>
                <a:spcPct val="100000"/>
              </a:lnSpc>
              <a:spcBef>
                <a:spcPts val="1440"/>
              </a:spcBef>
              <a:buSzPct val="41666"/>
              <a:buFont typeface="Arial MT"/>
              <a:buChar char="•"/>
              <a:tabLst>
                <a:tab pos="892175" algn="l"/>
              </a:tabLst>
            </a:pP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example:</a:t>
            </a:r>
            <a:endParaRPr sz="2400">
              <a:latin typeface="Times New Roman"/>
              <a:cs typeface="Times New Roman"/>
            </a:endParaRPr>
          </a:p>
          <a:p>
            <a:pPr marL="1349375" lvl="1" indent="-342900">
              <a:lnSpc>
                <a:spcPct val="100000"/>
              </a:lnSpc>
              <a:spcBef>
                <a:spcPts val="1425"/>
              </a:spcBef>
              <a:buSzPct val="41666"/>
              <a:buFont typeface="Arial MT"/>
              <a:buChar char="•"/>
              <a:tabLst>
                <a:tab pos="1349375" algn="l"/>
              </a:tabLst>
            </a:pPr>
            <a:r>
              <a:rPr sz="2400" dirty="0">
                <a:latin typeface="Times New Roman"/>
                <a:cs typeface="Times New Roman"/>
              </a:rPr>
              <a:t>If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we’re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sorting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array,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n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number of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elements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array.</a:t>
            </a:r>
            <a:endParaRPr sz="2400">
              <a:latin typeface="Times New Roman"/>
              <a:cs typeface="Times New Roman"/>
            </a:endParaRPr>
          </a:p>
          <a:p>
            <a:pPr marL="1349375" lvl="1" indent="-342900">
              <a:lnSpc>
                <a:spcPct val="100000"/>
              </a:lnSpc>
              <a:spcBef>
                <a:spcPts val="1265"/>
              </a:spcBef>
              <a:buFont typeface="Arial MT"/>
              <a:buChar char="•"/>
              <a:tabLst>
                <a:tab pos="1349375" algn="l"/>
              </a:tabLst>
            </a:pPr>
            <a:r>
              <a:rPr sz="2400" dirty="0">
                <a:latin typeface="Times New Roman"/>
                <a:cs typeface="Times New Roman"/>
              </a:rPr>
              <a:t>If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we’re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searching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graph,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n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number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10" dirty="0">
                <a:latin typeface="Times New Roman"/>
                <a:cs typeface="Times New Roman"/>
              </a:rPr>
              <a:t> edges.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36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6270" y="967867"/>
            <a:ext cx="3557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Runtime</a:t>
            </a:r>
            <a:r>
              <a:rPr sz="2800" spc="-90" dirty="0"/>
              <a:t> </a:t>
            </a:r>
            <a:r>
              <a:rPr sz="2800" dirty="0"/>
              <a:t>Function</a:t>
            </a:r>
            <a:r>
              <a:rPr sz="2800" spc="-120" dirty="0"/>
              <a:t> </a:t>
            </a:r>
            <a:r>
              <a:rPr sz="2800" spc="-20" dirty="0"/>
              <a:t>T(n)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436270" y="1399646"/>
            <a:ext cx="11229975" cy="2511425"/>
          </a:xfrm>
          <a:prstGeom prst="rect">
            <a:avLst/>
          </a:prstGeom>
        </p:spPr>
        <p:txBody>
          <a:bodyPr vert="horz" wrap="square" lIns="0" tIns="19494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535"/>
              </a:spcBef>
              <a:buSzPct val="41666"/>
              <a:buFont typeface="Symbol"/>
              <a:buChar char=""/>
              <a:tabLst>
                <a:tab pos="354965" algn="l"/>
              </a:tabLst>
            </a:pPr>
            <a:r>
              <a:rPr sz="2400" spc="-60" dirty="0">
                <a:latin typeface="Times New Roman"/>
                <a:cs typeface="Times New Roman"/>
              </a:rPr>
              <a:t>We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measure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algorithm’s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efficiency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using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runtime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function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denoted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T(n)</a:t>
            </a:r>
            <a:r>
              <a:rPr sz="2400" spc="-10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440"/>
              </a:spcBef>
              <a:buSzPct val="41666"/>
              <a:buFont typeface="Symbol"/>
              <a:buChar char="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represents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time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(or other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resources)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required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 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algorithm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solve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 problem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of</a:t>
            </a:r>
            <a:endParaRPr sz="24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  <a:spcBef>
                <a:spcPts val="434"/>
              </a:spcBef>
            </a:pPr>
            <a:r>
              <a:rPr sz="2400" dirty="0">
                <a:latin typeface="Times New Roman"/>
                <a:cs typeface="Times New Roman"/>
              </a:rPr>
              <a:t>size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b="1" spc="-35" dirty="0">
                <a:latin typeface="Times New Roman"/>
                <a:cs typeface="Times New Roman"/>
              </a:rPr>
              <a:t>n</a:t>
            </a:r>
            <a:r>
              <a:rPr sz="2400" spc="-35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355600" marR="864869" indent="-342900">
              <a:lnSpc>
                <a:spcPct val="114999"/>
              </a:lnSpc>
              <a:spcBef>
                <a:spcPts val="994"/>
              </a:spcBef>
              <a:buSzPct val="41666"/>
              <a:buFont typeface="Symbol"/>
              <a:buChar char="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example,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if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we’re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sorting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array,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T(n)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could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time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taken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sorting algorithm.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37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8478" rIns="0" bIns="0" rtlCol="0">
            <a:spAutoFit/>
          </a:bodyPr>
          <a:lstStyle/>
          <a:p>
            <a:pPr marL="3688079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What</a:t>
            </a:r>
            <a:r>
              <a:rPr sz="2400" spc="-30" dirty="0"/>
              <a:t> </a:t>
            </a:r>
            <a:r>
              <a:rPr sz="2400" dirty="0"/>
              <a:t>Is</a:t>
            </a:r>
            <a:r>
              <a:rPr sz="2400" spc="-30" dirty="0"/>
              <a:t> </a:t>
            </a:r>
            <a:r>
              <a:rPr sz="2400" dirty="0"/>
              <a:t>the</a:t>
            </a:r>
            <a:r>
              <a:rPr sz="2400" spc="-30" dirty="0"/>
              <a:t> </a:t>
            </a:r>
            <a:r>
              <a:rPr sz="2400" dirty="0"/>
              <a:t>Rate</a:t>
            </a:r>
            <a:r>
              <a:rPr sz="2400" spc="-25" dirty="0"/>
              <a:t> </a:t>
            </a:r>
            <a:r>
              <a:rPr sz="2400" dirty="0"/>
              <a:t>of</a:t>
            </a:r>
            <a:r>
              <a:rPr sz="2400" spc="-30" dirty="0"/>
              <a:t> </a:t>
            </a:r>
            <a:r>
              <a:rPr sz="2400" spc="-10" dirty="0"/>
              <a:t>Growth?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78739" y="1977368"/>
            <a:ext cx="11747500" cy="2383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14999"/>
              </a:lnSpc>
              <a:spcBef>
                <a:spcPts val="95"/>
              </a:spcBef>
              <a:buSzPct val="41666"/>
              <a:buFont typeface="Arial MT"/>
              <a:buChar char="•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When</a:t>
            </a:r>
            <a:r>
              <a:rPr sz="2400" spc="3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we</a:t>
            </a:r>
            <a:r>
              <a:rPr sz="2400" spc="3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analyze</a:t>
            </a:r>
            <a:r>
              <a:rPr sz="2400" spc="3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algorithms,</a:t>
            </a:r>
            <a:r>
              <a:rPr sz="2400" spc="3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we</a:t>
            </a:r>
            <a:r>
              <a:rPr sz="2400" spc="3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want</a:t>
            </a:r>
            <a:r>
              <a:rPr sz="2400" spc="3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3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estimate</a:t>
            </a:r>
            <a:r>
              <a:rPr sz="2400" spc="3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how</a:t>
            </a:r>
            <a:r>
              <a:rPr sz="2400" spc="3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their</a:t>
            </a:r>
            <a:r>
              <a:rPr sz="2400" spc="3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performance</a:t>
            </a:r>
            <a:r>
              <a:rPr sz="2400" spc="3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changes</a:t>
            </a:r>
            <a:r>
              <a:rPr sz="2400" spc="3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</a:t>
            </a:r>
            <a:r>
              <a:rPr sz="2400" spc="31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the </a:t>
            </a:r>
            <a:r>
              <a:rPr sz="2400" dirty="0">
                <a:latin typeface="Times New Roman"/>
                <a:cs typeface="Times New Roman"/>
              </a:rPr>
              <a:t>input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size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increases.</a:t>
            </a:r>
            <a:endParaRPr sz="2400">
              <a:latin typeface="Times New Roman"/>
              <a:cs typeface="Times New Roman"/>
            </a:endParaRPr>
          </a:p>
          <a:p>
            <a:pPr marL="355600" marR="6350" indent="-342900">
              <a:lnSpc>
                <a:spcPct val="114999"/>
              </a:lnSpc>
              <a:spcBef>
                <a:spcPts val="1000"/>
              </a:spcBef>
              <a:buSzPct val="41666"/>
              <a:buFont typeface="Arial MT"/>
              <a:buChar char="•"/>
              <a:tabLst>
                <a:tab pos="355600" algn="l"/>
              </a:tabLst>
            </a:pP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</a:t>
            </a:r>
            <a:r>
              <a:rPr sz="2400" b="1" i="1" u="sng" spc="1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rate</a:t>
            </a:r>
            <a:r>
              <a:rPr sz="2400" b="1" i="1" u="sng" spc="1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of</a:t>
            </a:r>
            <a:r>
              <a:rPr sz="2400" b="1" i="1" u="sng" spc="1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growth</a:t>
            </a:r>
            <a:r>
              <a:rPr sz="2400" b="1" i="1" u="sng" spc="1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helps</a:t>
            </a:r>
            <a:r>
              <a:rPr sz="2400" b="1" i="1" u="sng" spc="1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us</a:t>
            </a:r>
            <a:r>
              <a:rPr sz="2400" b="1" i="1" u="sng" spc="1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understand</a:t>
            </a:r>
            <a:r>
              <a:rPr sz="2400" b="1" i="1" u="sng" spc="1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how</a:t>
            </a:r>
            <a:r>
              <a:rPr sz="2400" b="1" i="1" u="sng" spc="1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quickly</a:t>
            </a:r>
            <a:r>
              <a:rPr sz="2400" b="1" i="1" u="sng" spc="1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</a:t>
            </a:r>
            <a:r>
              <a:rPr sz="2400" b="1" i="1" u="sng" spc="1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algorithm’s</a:t>
            </a:r>
            <a:r>
              <a:rPr sz="2400" b="1" i="1" u="sng" spc="1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runtime</a:t>
            </a:r>
            <a:r>
              <a:rPr sz="2400" b="1" i="1" u="sng" spc="1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or</a:t>
            </a:r>
            <a:r>
              <a:rPr sz="2400" b="1" i="1" u="sng" spc="1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resource</a:t>
            </a:r>
            <a:r>
              <a:rPr sz="2400" b="1" i="1" spc="-10" dirty="0">
                <a:latin typeface="Times New Roman"/>
                <a:cs typeface="Times New Roman"/>
              </a:rPr>
              <a:t>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usage</a:t>
            </a:r>
            <a:r>
              <a:rPr sz="2400" b="1" i="1" u="sng" spc="-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(such</a:t>
            </a:r>
            <a:r>
              <a:rPr sz="2400" b="1" i="1" u="sng" spc="-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as</a:t>
            </a:r>
            <a:r>
              <a:rPr sz="2400" b="1" i="1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memory)</a:t>
            </a:r>
            <a:r>
              <a:rPr sz="2400" b="1" i="1" u="sng" spc="-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increases</a:t>
            </a:r>
            <a:r>
              <a:rPr sz="2400" b="1" i="1" u="sng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concerning</a:t>
            </a:r>
            <a:r>
              <a:rPr sz="2400" b="1" i="1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</a:t>
            </a:r>
            <a:r>
              <a:rPr sz="2400" b="1" i="1" u="sng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input</a:t>
            </a:r>
            <a:r>
              <a:rPr sz="2400" b="1" i="1" u="sng" spc="-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size.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440"/>
              </a:spcBef>
              <a:buSzPct val="41666"/>
              <a:buFont typeface="Arial MT"/>
              <a:buChar char="•"/>
              <a:tabLst>
                <a:tab pos="354965" algn="l"/>
              </a:tabLst>
            </a:pPr>
            <a:r>
              <a:rPr sz="2400" spc="-55" dirty="0">
                <a:latin typeface="Times New Roman"/>
                <a:cs typeface="Times New Roman"/>
              </a:rPr>
              <a:t>We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mainly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focus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time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complexity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which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measures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how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long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algorithm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takes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run.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38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4091" y="646044"/>
            <a:ext cx="11311255" cy="1790064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 marR="5080" algn="just">
              <a:lnSpc>
                <a:spcPct val="148000"/>
              </a:lnSpc>
              <a:spcBef>
                <a:spcPts val="275"/>
              </a:spcBef>
            </a:pPr>
            <a:r>
              <a:rPr sz="2800" u="none" dirty="0"/>
              <a:t>Purpose</a:t>
            </a:r>
            <a:r>
              <a:rPr sz="2800" u="none" spc="50" dirty="0"/>
              <a:t>  </a:t>
            </a:r>
            <a:r>
              <a:rPr sz="2800" u="none" dirty="0"/>
              <a:t>of</a:t>
            </a:r>
            <a:r>
              <a:rPr sz="2800" u="none" spc="50" dirty="0"/>
              <a:t>  </a:t>
            </a:r>
            <a:r>
              <a:rPr sz="2800" u="none" dirty="0"/>
              <a:t>rate</a:t>
            </a:r>
            <a:r>
              <a:rPr sz="2800" u="none" spc="45" dirty="0"/>
              <a:t>  </a:t>
            </a:r>
            <a:r>
              <a:rPr sz="2800" u="none" dirty="0"/>
              <a:t>of</a:t>
            </a:r>
            <a:r>
              <a:rPr sz="2800" u="none" spc="50" dirty="0"/>
              <a:t>  </a:t>
            </a:r>
            <a:r>
              <a:rPr sz="2800" u="none" dirty="0"/>
              <a:t>growth</a:t>
            </a:r>
            <a:r>
              <a:rPr sz="2400" u="none" dirty="0"/>
              <a:t>:</a:t>
            </a:r>
            <a:r>
              <a:rPr sz="2400" u="none" spc="60" dirty="0"/>
              <a:t>  </a:t>
            </a:r>
            <a:r>
              <a:rPr sz="2400" i="1" dirty="0">
                <a:latin typeface="Times New Roman"/>
                <a:cs typeface="Times New Roman"/>
              </a:rPr>
              <a:t>The</a:t>
            </a:r>
            <a:r>
              <a:rPr sz="2400" i="1" spc="55" dirty="0">
                <a:latin typeface="Times New Roman"/>
                <a:cs typeface="Times New Roman"/>
              </a:rPr>
              <a:t>  </a:t>
            </a:r>
            <a:r>
              <a:rPr sz="2400" i="1" dirty="0">
                <a:latin typeface="Times New Roman"/>
                <a:cs typeface="Times New Roman"/>
              </a:rPr>
              <a:t>rate</a:t>
            </a:r>
            <a:r>
              <a:rPr sz="2400" i="1" spc="50" dirty="0">
                <a:latin typeface="Times New Roman"/>
                <a:cs typeface="Times New Roman"/>
              </a:rPr>
              <a:t>  </a:t>
            </a:r>
            <a:r>
              <a:rPr sz="2400" i="1" dirty="0">
                <a:latin typeface="Times New Roman"/>
                <a:cs typeface="Times New Roman"/>
              </a:rPr>
              <a:t>of</a:t>
            </a:r>
            <a:r>
              <a:rPr sz="2400" i="1" spc="55" dirty="0">
                <a:latin typeface="Times New Roman"/>
                <a:cs typeface="Times New Roman"/>
              </a:rPr>
              <a:t>  </a:t>
            </a:r>
            <a:r>
              <a:rPr sz="2400" i="1" dirty="0">
                <a:latin typeface="Times New Roman"/>
                <a:cs typeface="Times New Roman"/>
              </a:rPr>
              <a:t>growth</a:t>
            </a:r>
            <a:r>
              <a:rPr sz="2400" i="1" spc="50" dirty="0">
                <a:latin typeface="Times New Roman"/>
                <a:cs typeface="Times New Roman"/>
              </a:rPr>
              <a:t>  </a:t>
            </a:r>
            <a:r>
              <a:rPr sz="2400" i="1" dirty="0">
                <a:latin typeface="Times New Roman"/>
                <a:cs typeface="Times New Roman"/>
              </a:rPr>
              <a:t>helps</a:t>
            </a:r>
            <a:r>
              <a:rPr sz="2400" i="1" spc="55" dirty="0">
                <a:latin typeface="Times New Roman"/>
                <a:cs typeface="Times New Roman"/>
              </a:rPr>
              <a:t>  </a:t>
            </a:r>
            <a:r>
              <a:rPr sz="2400" i="1" dirty="0">
                <a:latin typeface="Times New Roman"/>
                <a:cs typeface="Times New Roman"/>
              </a:rPr>
              <a:t>us</a:t>
            </a:r>
            <a:r>
              <a:rPr sz="2400" i="1" spc="60" dirty="0">
                <a:latin typeface="Times New Roman"/>
                <a:cs typeface="Times New Roman"/>
              </a:rPr>
              <a:t>  </a:t>
            </a:r>
            <a:r>
              <a:rPr sz="2400" i="1" dirty="0">
                <a:latin typeface="Times New Roman"/>
                <a:cs typeface="Times New Roman"/>
              </a:rPr>
              <a:t>understand</a:t>
            </a:r>
            <a:r>
              <a:rPr sz="2400" i="1" spc="50" dirty="0">
                <a:latin typeface="Times New Roman"/>
                <a:cs typeface="Times New Roman"/>
              </a:rPr>
              <a:t>  </a:t>
            </a:r>
            <a:r>
              <a:rPr sz="2400" i="1" dirty="0">
                <a:latin typeface="Times New Roman"/>
                <a:cs typeface="Times New Roman"/>
              </a:rPr>
              <a:t>how</a:t>
            </a:r>
            <a:r>
              <a:rPr sz="2400" i="1" spc="55" dirty="0">
                <a:latin typeface="Times New Roman"/>
                <a:cs typeface="Times New Roman"/>
              </a:rPr>
              <a:t>  </a:t>
            </a:r>
            <a:r>
              <a:rPr sz="2400" i="1" spc="-25" dirty="0">
                <a:latin typeface="Times New Roman"/>
                <a:cs typeface="Times New Roman"/>
              </a:rPr>
              <a:t>an</a:t>
            </a:r>
            <a:r>
              <a:rPr sz="2400" i="1" u="none" spc="-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algorithm's</a:t>
            </a:r>
            <a:r>
              <a:rPr sz="2400" i="1" spc="155" dirty="0">
                <a:latin typeface="Times New Roman"/>
                <a:cs typeface="Times New Roman"/>
              </a:rPr>
              <a:t>  </a:t>
            </a:r>
            <a:r>
              <a:rPr sz="2400" i="1" dirty="0">
                <a:latin typeface="Times New Roman"/>
                <a:cs typeface="Times New Roman"/>
              </a:rPr>
              <a:t>performance</a:t>
            </a:r>
            <a:r>
              <a:rPr sz="2400" i="1" spc="165" dirty="0">
                <a:latin typeface="Times New Roman"/>
                <a:cs typeface="Times New Roman"/>
              </a:rPr>
              <a:t>  </a:t>
            </a:r>
            <a:r>
              <a:rPr sz="2400" i="1" dirty="0">
                <a:latin typeface="Times New Roman"/>
                <a:cs typeface="Times New Roman"/>
              </a:rPr>
              <a:t>changes</a:t>
            </a:r>
            <a:r>
              <a:rPr sz="2400" i="1" spc="155" dirty="0">
                <a:latin typeface="Times New Roman"/>
                <a:cs typeface="Times New Roman"/>
              </a:rPr>
              <a:t>  </a:t>
            </a:r>
            <a:r>
              <a:rPr sz="2400" i="1" dirty="0">
                <a:latin typeface="Times New Roman"/>
                <a:cs typeface="Times New Roman"/>
              </a:rPr>
              <a:t>as</a:t>
            </a:r>
            <a:r>
              <a:rPr sz="2400" i="1" spc="165" dirty="0">
                <a:latin typeface="Times New Roman"/>
                <a:cs typeface="Times New Roman"/>
              </a:rPr>
              <a:t>  </a:t>
            </a:r>
            <a:r>
              <a:rPr sz="2400" i="1" dirty="0">
                <a:latin typeface="Times New Roman"/>
                <a:cs typeface="Times New Roman"/>
              </a:rPr>
              <a:t>the</a:t>
            </a:r>
            <a:r>
              <a:rPr sz="2400" i="1" spc="160" dirty="0">
                <a:latin typeface="Times New Roman"/>
                <a:cs typeface="Times New Roman"/>
              </a:rPr>
              <a:t>  </a:t>
            </a:r>
            <a:r>
              <a:rPr sz="2400" i="1" dirty="0">
                <a:latin typeface="Times New Roman"/>
                <a:cs typeface="Times New Roman"/>
              </a:rPr>
              <a:t>input</a:t>
            </a:r>
            <a:r>
              <a:rPr sz="2400" i="1" spc="160" dirty="0">
                <a:latin typeface="Times New Roman"/>
                <a:cs typeface="Times New Roman"/>
              </a:rPr>
              <a:t>  </a:t>
            </a:r>
            <a:r>
              <a:rPr sz="2400" i="1" dirty="0">
                <a:latin typeface="Times New Roman"/>
                <a:cs typeface="Times New Roman"/>
              </a:rPr>
              <a:t>size</a:t>
            </a:r>
            <a:r>
              <a:rPr sz="2400" i="1" spc="160" dirty="0">
                <a:latin typeface="Times New Roman"/>
                <a:cs typeface="Times New Roman"/>
              </a:rPr>
              <a:t>  </a:t>
            </a:r>
            <a:r>
              <a:rPr sz="2400" i="1" dirty="0">
                <a:latin typeface="Times New Roman"/>
                <a:cs typeface="Times New Roman"/>
              </a:rPr>
              <a:t>increases.</a:t>
            </a:r>
            <a:r>
              <a:rPr sz="2400" i="1" spc="160" dirty="0">
                <a:latin typeface="Times New Roman"/>
                <a:cs typeface="Times New Roman"/>
              </a:rPr>
              <a:t>  </a:t>
            </a:r>
            <a:r>
              <a:rPr sz="2400" i="1" dirty="0">
                <a:latin typeface="Times New Roman"/>
                <a:cs typeface="Times New Roman"/>
              </a:rPr>
              <a:t>This</a:t>
            </a:r>
            <a:r>
              <a:rPr sz="2400" i="1" spc="160" dirty="0">
                <a:latin typeface="Times New Roman"/>
                <a:cs typeface="Times New Roman"/>
              </a:rPr>
              <a:t>  </a:t>
            </a:r>
            <a:r>
              <a:rPr sz="2400" i="1" dirty="0">
                <a:latin typeface="Times New Roman"/>
                <a:cs typeface="Times New Roman"/>
              </a:rPr>
              <a:t>is</a:t>
            </a:r>
            <a:r>
              <a:rPr sz="2400" i="1" spc="160" dirty="0">
                <a:latin typeface="Times New Roman"/>
                <a:cs typeface="Times New Roman"/>
              </a:rPr>
              <a:t>  </a:t>
            </a:r>
            <a:r>
              <a:rPr sz="2400" i="1" dirty="0">
                <a:latin typeface="Times New Roman"/>
                <a:cs typeface="Times New Roman"/>
              </a:rPr>
              <a:t>crucial</a:t>
            </a:r>
            <a:r>
              <a:rPr sz="2400" i="1" spc="165" dirty="0">
                <a:latin typeface="Times New Roman"/>
                <a:cs typeface="Times New Roman"/>
              </a:rPr>
              <a:t>  </a:t>
            </a:r>
            <a:r>
              <a:rPr sz="2400" i="1" spc="-25" dirty="0">
                <a:latin typeface="Times New Roman"/>
                <a:cs typeface="Times New Roman"/>
              </a:rPr>
              <a:t>for</a:t>
            </a:r>
            <a:r>
              <a:rPr sz="2400" i="1" u="none" spc="-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comparing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algorithms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and predicting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their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behavior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on large</a:t>
            </a:r>
            <a:r>
              <a:rPr sz="2400" i="1" spc="-10" dirty="0">
                <a:latin typeface="Times New Roman"/>
                <a:cs typeface="Times New Roman"/>
              </a:rPr>
              <a:t> datasets.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084" y="918497"/>
            <a:ext cx="11234728" cy="378764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39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87347"/>
            <a:ext cx="6962685" cy="301992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4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57E6882-4278-8386-B679-3AAF56651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876255"/>
              </p:ext>
            </p:extLst>
          </p:nvPr>
        </p:nvGraphicFramePr>
        <p:xfrm>
          <a:off x="6852308" y="3967214"/>
          <a:ext cx="4498813" cy="2250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1213">
                  <a:extLst>
                    <a:ext uri="{9D8B030D-6E8A-4147-A177-3AD203B41FA5}">
                      <a16:colId xmlns:a16="http://schemas.microsoft.com/office/drawing/2014/main" val="3561581777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79354207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127930279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sz="2000" b="1" dirty="0"/>
                        <a:t>Continuous Assessment Theory (CAT):</a:t>
                      </a:r>
                      <a:endParaRPr lang="en-IN" sz="20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181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S.NO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Assessment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Marks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474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Quiz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749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Problem Solving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485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 Test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10168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TOTAL</a:t>
                      </a:r>
                      <a:endParaRPr lang="en-IN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8178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179" rIns="0" bIns="0" rtlCol="0">
            <a:spAutoFit/>
          </a:bodyPr>
          <a:lstStyle/>
          <a:p>
            <a:pPr marL="154305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Basic</a:t>
            </a:r>
            <a:r>
              <a:rPr sz="2400" spc="35" dirty="0"/>
              <a:t> </a:t>
            </a:r>
            <a:r>
              <a:rPr sz="2400" spc="-10" dirty="0"/>
              <a:t>Complexity</a:t>
            </a:r>
            <a:r>
              <a:rPr sz="2400" spc="-125" dirty="0"/>
              <a:t> </a:t>
            </a:r>
            <a:r>
              <a:rPr sz="2400" spc="-10" dirty="0"/>
              <a:t>Analysis</a:t>
            </a:r>
            <a:endParaRPr sz="24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1371" y="1431441"/>
            <a:ext cx="10894954" cy="440105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40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7411" y="720344"/>
            <a:ext cx="8820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u="none" dirty="0">
                <a:latin typeface="Times New Roman"/>
                <a:cs typeface="Times New Roman"/>
              </a:rPr>
              <a:t>Consider</a:t>
            </a:r>
            <a:r>
              <a:rPr sz="2400" b="0" u="none" spc="-10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a</a:t>
            </a:r>
            <a:r>
              <a:rPr sz="2400" b="0" u="none" spc="-10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simple linear</a:t>
            </a:r>
            <a:r>
              <a:rPr sz="2400" b="0" u="none" spc="-35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search</a:t>
            </a:r>
            <a:r>
              <a:rPr sz="2400" b="0" u="none" spc="-30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algorithm</a:t>
            </a:r>
            <a:r>
              <a:rPr sz="2400" b="0" u="none" spc="-45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to find</a:t>
            </a:r>
            <a:r>
              <a:rPr sz="2400" b="0" u="none" spc="-10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an element</a:t>
            </a:r>
            <a:r>
              <a:rPr sz="2400" b="0" u="none" spc="-25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in</a:t>
            </a:r>
            <a:r>
              <a:rPr sz="2400" b="0" u="none" spc="-10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an </a:t>
            </a:r>
            <a:r>
              <a:rPr sz="2400" b="0" u="none" spc="-10" dirty="0">
                <a:latin typeface="Times New Roman"/>
                <a:cs typeface="Times New Roman"/>
              </a:rPr>
              <a:t>array.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2380" y="1252854"/>
            <a:ext cx="3767454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6535" marR="5080" indent="-204470">
              <a:lnSpc>
                <a:spcPct val="100000"/>
              </a:lnSpc>
              <a:spcBef>
                <a:spcPts val="100"/>
              </a:spcBef>
            </a:pPr>
            <a:r>
              <a:rPr sz="2400" b="1" i="1" dirty="0">
                <a:latin typeface="Calibri"/>
                <a:cs typeface="Calibri"/>
              </a:rPr>
              <a:t>def</a:t>
            </a:r>
            <a:r>
              <a:rPr sz="2400" b="1" i="1" spc="-65" dirty="0">
                <a:latin typeface="Calibri"/>
                <a:cs typeface="Calibri"/>
              </a:rPr>
              <a:t> </a:t>
            </a:r>
            <a:r>
              <a:rPr sz="2400" b="1" i="1" spc="-10" dirty="0">
                <a:latin typeface="Calibri"/>
                <a:cs typeface="Calibri"/>
              </a:rPr>
              <a:t>linear_search(arr,</a:t>
            </a:r>
            <a:r>
              <a:rPr sz="2400" b="1" i="1" spc="-35" dirty="0">
                <a:latin typeface="Calibri"/>
                <a:cs typeface="Calibri"/>
              </a:rPr>
              <a:t> </a:t>
            </a:r>
            <a:r>
              <a:rPr sz="2400" b="1" i="1" spc="-10" dirty="0">
                <a:latin typeface="Calibri"/>
                <a:cs typeface="Calibri"/>
              </a:rPr>
              <a:t>target): </a:t>
            </a:r>
            <a:r>
              <a:rPr sz="2400" b="1" i="1" dirty="0">
                <a:latin typeface="Calibri"/>
                <a:cs typeface="Calibri"/>
              </a:rPr>
              <a:t>for</a:t>
            </a:r>
            <a:r>
              <a:rPr sz="2400" b="1" i="1" spc="-25" dirty="0">
                <a:latin typeface="Calibri"/>
                <a:cs typeface="Calibri"/>
              </a:rPr>
              <a:t> </a:t>
            </a:r>
            <a:r>
              <a:rPr sz="2400" b="1" i="1" dirty="0">
                <a:latin typeface="Calibri"/>
                <a:cs typeface="Calibri"/>
              </a:rPr>
              <a:t>i</a:t>
            </a:r>
            <a:r>
              <a:rPr sz="2400" b="1" i="1" spc="-25" dirty="0">
                <a:latin typeface="Calibri"/>
                <a:cs typeface="Calibri"/>
              </a:rPr>
              <a:t> </a:t>
            </a:r>
            <a:r>
              <a:rPr sz="2400" b="1" i="1" dirty="0">
                <a:latin typeface="Calibri"/>
                <a:cs typeface="Calibri"/>
              </a:rPr>
              <a:t>in</a:t>
            </a:r>
            <a:r>
              <a:rPr sz="2400" b="1" i="1" spc="-30" dirty="0">
                <a:latin typeface="Calibri"/>
                <a:cs typeface="Calibri"/>
              </a:rPr>
              <a:t> </a:t>
            </a:r>
            <a:r>
              <a:rPr sz="2400" b="1" i="1" spc="-10" dirty="0">
                <a:latin typeface="Calibri"/>
                <a:cs typeface="Calibri"/>
              </a:rPr>
              <a:t>range(len(arr)):</a:t>
            </a:r>
            <a:endParaRPr sz="2400">
              <a:latin typeface="Calibri"/>
              <a:cs typeface="Calibri"/>
            </a:endParaRPr>
          </a:p>
          <a:p>
            <a:pPr marL="490855">
              <a:lnSpc>
                <a:spcPct val="100000"/>
              </a:lnSpc>
            </a:pPr>
            <a:r>
              <a:rPr sz="2400" b="1" i="1" dirty="0">
                <a:latin typeface="Calibri"/>
                <a:cs typeface="Calibri"/>
              </a:rPr>
              <a:t>if</a:t>
            </a:r>
            <a:r>
              <a:rPr sz="2400" b="1" i="1" spc="-40" dirty="0">
                <a:latin typeface="Calibri"/>
                <a:cs typeface="Calibri"/>
              </a:rPr>
              <a:t> </a:t>
            </a:r>
            <a:r>
              <a:rPr sz="2400" b="1" i="1" dirty="0">
                <a:latin typeface="Calibri"/>
                <a:cs typeface="Calibri"/>
              </a:rPr>
              <a:t>arr[i]</a:t>
            </a:r>
            <a:r>
              <a:rPr sz="2400" b="1" i="1" spc="-30" dirty="0">
                <a:latin typeface="Calibri"/>
                <a:cs typeface="Calibri"/>
              </a:rPr>
              <a:t> </a:t>
            </a:r>
            <a:r>
              <a:rPr sz="2400" b="1" i="1" dirty="0">
                <a:latin typeface="Calibri"/>
                <a:cs typeface="Calibri"/>
              </a:rPr>
              <a:t>==</a:t>
            </a:r>
            <a:r>
              <a:rPr sz="2400" b="1" i="1" spc="-45" dirty="0">
                <a:latin typeface="Calibri"/>
                <a:cs typeface="Calibri"/>
              </a:rPr>
              <a:t> </a:t>
            </a:r>
            <a:r>
              <a:rPr sz="2400" b="1" i="1" spc="-10" dirty="0">
                <a:latin typeface="Calibri"/>
                <a:cs typeface="Calibri"/>
              </a:rPr>
              <a:t>target:</a:t>
            </a:r>
            <a:endParaRPr sz="2400">
              <a:latin typeface="Calibri"/>
              <a:cs typeface="Calibri"/>
            </a:endParaRPr>
          </a:p>
          <a:p>
            <a:pPr marL="12700" marR="2130425" indent="682625">
              <a:lnSpc>
                <a:spcPct val="100000"/>
              </a:lnSpc>
            </a:pPr>
            <a:r>
              <a:rPr sz="2400" b="1" i="1" dirty="0">
                <a:latin typeface="Calibri"/>
                <a:cs typeface="Calibri"/>
              </a:rPr>
              <a:t>return</a:t>
            </a:r>
            <a:r>
              <a:rPr sz="2400" b="1" i="1" spc="-105" dirty="0">
                <a:latin typeface="Calibri"/>
                <a:cs typeface="Calibri"/>
              </a:rPr>
              <a:t> </a:t>
            </a:r>
            <a:r>
              <a:rPr sz="2400" b="1" i="1" spc="-60" dirty="0">
                <a:latin typeface="Calibri"/>
                <a:cs typeface="Calibri"/>
              </a:rPr>
              <a:t>i </a:t>
            </a:r>
            <a:r>
              <a:rPr sz="2400" b="1" i="1" dirty="0">
                <a:latin typeface="Calibri"/>
                <a:cs typeface="Calibri"/>
              </a:rPr>
              <a:t>return</a:t>
            </a:r>
            <a:r>
              <a:rPr sz="2400" b="1" i="1" spc="-95" dirty="0">
                <a:latin typeface="Calibri"/>
                <a:cs typeface="Calibri"/>
              </a:rPr>
              <a:t> </a:t>
            </a:r>
            <a:r>
              <a:rPr sz="2400" b="1" i="1" spc="-20" dirty="0">
                <a:latin typeface="Calibri"/>
                <a:cs typeface="Calibri"/>
              </a:rPr>
              <a:t>-</a:t>
            </a:r>
            <a:r>
              <a:rPr sz="2400" b="1" i="1" spc="-5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6042" y="3767475"/>
            <a:ext cx="10930690" cy="237951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41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42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4091" y="840994"/>
            <a:ext cx="26771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/>
              <a:t>Asymptotic</a:t>
            </a:r>
            <a:r>
              <a:rPr sz="2400" spc="-135" dirty="0"/>
              <a:t> </a:t>
            </a:r>
            <a:r>
              <a:rPr sz="2400" spc="-10" dirty="0"/>
              <a:t>Analysis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74091" y="1333245"/>
            <a:ext cx="11455400" cy="2383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14999"/>
              </a:lnSpc>
              <a:spcBef>
                <a:spcPts val="100"/>
              </a:spcBef>
              <a:buSzPct val="41666"/>
              <a:buFont typeface="Arial MT"/>
              <a:buChar char="•"/>
              <a:tabLst>
                <a:tab pos="355600" algn="l"/>
              </a:tabLst>
            </a:pP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Defining</a:t>
            </a:r>
            <a:r>
              <a:rPr sz="2400" b="1" i="1" u="sng" spc="1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</a:t>
            </a:r>
            <a:r>
              <a:rPr sz="2400" b="1" i="1" u="sng" spc="1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exact</a:t>
            </a:r>
            <a:r>
              <a:rPr sz="2400" b="1" i="1" u="sng" spc="1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runtime</a:t>
            </a:r>
            <a:r>
              <a:rPr sz="2400" b="1" i="1" u="sng" spc="1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function</a:t>
            </a:r>
            <a:r>
              <a:rPr sz="2400" b="1" i="1" u="sng" spc="1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T(n)</a:t>
            </a:r>
            <a:r>
              <a:rPr sz="2400" b="1" i="1" u="sng" spc="1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is</a:t>
            </a:r>
            <a:r>
              <a:rPr sz="2400" b="1" i="1" u="sng" spc="1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challenging</a:t>
            </a:r>
            <a:r>
              <a:rPr sz="2400" b="1" i="1" u="sng" spc="1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because</a:t>
            </a:r>
            <a:r>
              <a:rPr sz="2400" b="1" i="1" u="sng" spc="1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it</a:t>
            </a:r>
            <a:r>
              <a:rPr sz="2400" b="1" i="1" u="sng" spc="1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depends</a:t>
            </a:r>
            <a:r>
              <a:rPr sz="2400" b="1" i="1" u="sng" spc="1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on</a:t>
            </a:r>
            <a:r>
              <a:rPr sz="2400" b="1" i="1" u="sng" spc="1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various</a:t>
            </a:r>
            <a:r>
              <a:rPr sz="2400" b="1" i="1" spc="-10" dirty="0">
                <a:latin typeface="Times New Roman"/>
                <a:cs typeface="Times New Roman"/>
              </a:rPr>
              <a:t>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factors</a:t>
            </a:r>
            <a:r>
              <a:rPr sz="2400" b="1" i="1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(machine</a:t>
            </a:r>
            <a:r>
              <a:rPr sz="2400" b="1" i="1" u="sng" spc="-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speed,</a:t>
            </a:r>
            <a:r>
              <a:rPr sz="2400" b="1" i="1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programming</a:t>
            </a:r>
            <a:r>
              <a:rPr sz="2400" b="1" i="1" u="sng" spc="-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language,</a:t>
            </a:r>
            <a:r>
              <a:rPr sz="2400" b="1" i="1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etc.).</a:t>
            </a:r>
            <a:endParaRPr sz="2400">
              <a:latin typeface="Times New Roman"/>
              <a:cs typeface="Times New Roman"/>
            </a:endParaRPr>
          </a:p>
          <a:p>
            <a:pPr marL="355600" marR="6985" indent="-342900">
              <a:lnSpc>
                <a:spcPct val="114999"/>
              </a:lnSpc>
              <a:spcBef>
                <a:spcPts val="1010"/>
              </a:spcBef>
              <a:buSzPct val="41666"/>
              <a:buFont typeface="Arial MT"/>
              <a:buChar char="•"/>
              <a:tabLst>
                <a:tab pos="355600" algn="l"/>
                <a:tab pos="1452245" algn="l"/>
                <a:tab pos="1929764" algn="l"/>
                <a:tab pos="2493645" algn="l"/>
                <a:tab pos="3970654" algn="l"/>
                <a:tab pos="5201920" algn="l"/>
                <a:tab pos="6104255" algn="l"/>
                <a:tab pos="7176134" algn="l"/>
                <a:tab pos="7637780" algn="l"/>
                <a:tab pos="8301990" algn="l"/>
                <a:tab pos="8832850" algn="l"/>
                <a:tab pos="9974580" algn="l"/>
                <a:tab pos="10858500" algn="l"/>
                <a:tab pos="11269980" algn="l"/>
              </a:tabLst>
            </a:pPr>
            <a:r>
              <a:rPr sz="2400" spc="-10" dirty="0">
                <a:latin typeface="Times New Roman"/>
                <a:cs typeface="Times New Roman"/>
              </a:rPr>
              <a:t>Instead,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b="1" i="1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we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400" b="1" i="1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use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400" b="1" i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asymptotic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400" b="1" i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analysis,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400" b="1" i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which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400" b="1" i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focuses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400" b="1" i="1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on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400" b="1" i="1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how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400" b="1" i="1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400" b="1" i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runtime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400" b="1" i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grows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400" b="1" i="1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as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400" b="1" i="1" u="sng" spc="-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2400" b="1" i="1" spc="-50" dirty="0">
                <a:latin typeface="Times New Roman"/>
                <a:cs typeface="Times New Roman"/>
              </a:rPr>
              <a:t>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becomes</a:t>
            </a:r>
            <a:r>
              <a:rPr sz="2400" b="1" i="1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large.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430"/>
              </a:spcBef>
              <a:buSzPct val="41666"/>
              <a:buFont typeface="Arial MT"/>
              <a:buChar char="•"/>
              <a:tabLst>
                <a:tab pos="354965" algn="l"/>
              </a:tabLst>
            </a:pPr>
            <a:r>
              <a:rPr sz="2400" spc="-20" dirty="0">
                <a:latin typeface="Times New Roman"/>
                <a:cs typeface="Times New Roman"/>
              </a:rPr>
              <a:t>We’re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interested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dominant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term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affects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runtime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most.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3072" y="699977"/>
            <a:ext cx="11637645" cy="2221865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545"/>
              </a:spcBef>
            </a:pPr>
            <a:r>
              <a:rPr sz="2400" dirty="0"/>
              <a:t>Asymptotic</a:t>
            </a:r>
            <a:r>
              <a:rPr sz="2400" spc="-10" dirty="0"/>
              <a:t> Notations</a:t>
            </a:r>
            <a:endParaRPr sz="2400"/>
          </a:p>
          <a:p>
            <a:pPr marL="12700" marR="5080" algn="just">
              <a:lnSpc>
                <a:spcPct val="150000"/>
              </a:lnSpc>
              <a:spcBef>
                <a:spcPts val="5"/>
              </a:spcBef>
            </a:pPr>
            <a:r>
              <a:rPr sz="2400" i="1" dirty="0">
                <a:latin typeface="Times New Roman"/>
                <a:cs typeface="Times New Roman"/>
              </a:rPr>
              <a:t>Asymptotic</a:t>
            </a:r>
            <a:r>
              <a:rPr sz="2400" i="1" spc="19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notations</a:t>
            </a:r>
            <a:r>
              <a:rPr sz="2400" i="1" spc="204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describe</a:t>
            </a:r>
            <a:r>
              <a:rPr sz="2400" i="1" spc="19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the</a:t>
            </a:r>
            <a:r>
              <a:rPr sz="2400" i="1" spc="2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running</a:t>
            </a:r>
            <a:r>
              <a:rPr sz="2400" i="1" spc="19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time</a:t>
            </a:r>
            <a:r>
              <a:rPr sz="2400" i="1" spc="20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of</a:t>
            </a:r>
            <a:r>
              <a:rPr sz="2400" i="1" spc="204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an</a:t>
            </a:r>
            <a:r>
              <a:rPr sz="2400" i="1" spc="204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algorithm</a:t>
            </a:r>
            <a:r>
              <a:rPr sz="2400" i="1" spc="204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as</a:t>
            </a:r>
            <a:r>
              <a:rPr sz="2400" i="1" spc="204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</a:t>
            </a:r>
            <a:r>
              <a:rPr sz="2400" i="1" spc="204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function</a:t>
            </a:r>
            <a:r>
              <a:rPr sz="2400" i="1" spc="2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of</a:t>
            </a:r>
            <a:r>
              <a:rPr sz="2400" i="1" spc="204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the</a:t>
            </a:r>
            <a:r>
              <a:rPr sz="2400" i="1" spc="204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input</a:t>
            </a:r>
            <a:r>
              <a:rPr sz="2400" i="1" u="none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size</a:t>
            </a:r>
            <a:r>
              <a:rPr sz="2400" b="0" u="none" dirty="0">
                <a:latin typeface="Times New Roman"/>
                <a:cs typeface="Times New Roman"/>
              </a:rPr>
              <a:t>,</a:t>
            </a:r>
            <a:r>
              <a:rPr sz="2400" b="0" u="none" spc="335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providing</a:t>
            </a:r>
            <a:r>
              <a:rPr sz="2400" b="0" u="none" spc="335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a</a:t>
            </a:r>
            <a:r>
              <a:rPr sz="2400" b="0" u="none" spc="340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way</a:t>
            </a:r>
            <a:r>
              <a:rPr sz="2400" b="0" u="none" spc="320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to</a:t>
            </a:r>
            <a:r>
              <a:rPr sz="2400" b="0" u="none" spc="325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compare</a:t>
            </a:r>
            <a:r>
              <a:rPr sz="2400" b="0" u="none" spc="325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the</a:t>
            </a:r>
            <a:r>
              <a:rPr sz="2400" b="0" u="none" spc="330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efficiency</a:t>
            </a:r>
            <a:r>
              <a:rPr sz="2400" b="0" u="none" spc="330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of</a:t>
            </a:r>
            <a:r>
              <a:rPr sz="2400" b="0" u="none" spc="330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different</a:t>
            </a:r>
            <a:r>
              <a:rPr sz="2400" b="0" u="none" spc="330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algorithms.</a:t>
            </a:r>
            <a:r>
              <a:rPr sz="2400" b="0" u="none" spc="335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The</a:t>
            </a:r>
            <a:r>
              <a:rPr sz="2400" b="0" u="none" spc="335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most</a:t>
            </a:r>
            <a:r>
              <a:rPr sz="2400" b="0" u="none" spc="335" dirty="0">
                <a:latin typeface="Times New Roman"/>
                <a:cs typeface="Times New Roman"/>
              </a:rPr>
              <a:t> </a:t>
            </a:r>
            <a:r>
              <a:rPr sz="2400" b="0" u="none" spc="-10" dirty="0">
                <a:latin typeface="Times New Roman"/>
                <a:cs typeface="Times New Roman"/>
              </a:rPr>
              <a:t>common </a:t>
            </a:r>
            <a:r>
              <a:rPr sz="2400" b="0" u="none" dirty="0">
                <a:latin typeface="Times New Roman"/>
                <a:cs typeface="Times New Roman"/>
              </a:rPr>
              <a:t>notations</a:t>
            </a:r>
            <a:r>
              <a:rPr sz="2400" b="0" u="none" spc="-25" dirty="0">
                <a:latin typeface="Times New Roman"/>
                <a:cs typeface="Times New Roman"/>
              </a:rPr>
              <a:t> </a:t>
            </a:r>
            <a:r>
              <a:rPr sz="2400" b="0" u="none" spc="-20" dirty="0">
                <a:latin typeface="Times New Roman"/>
                <a:cs typeface="Times New Roman"/>
              </a:rPr>
              <a:t>are: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6006" y="3225698"/>
            <a:ext cx="2181420" cy="2699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60229" y="3942427"/>
            <a:ext cx="2440310" cy="27792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41608" y="4746371"/>
            <a:ext cx="2430496" cy="27178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43</a:t>
            </a:fld>
            <a:endParaRPr spc="-25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1495" y="1058330"/>
            <a:ext cx="11572881" cy="486338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44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708" y="1060418"/>
            <a:ext cx="11253019" cy="204422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27126" y="3787521"/>
            <a:ext cx="1116076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Theta</a:t>
            </a:r>
            <a:r>
              <a:rPr sz="2400" spc="1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notation</a:t>
            </a:r>
            <a:r>
              <a:rPr sz="2400" spc="1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(Θ)</a:t>
            </a:r>
            <a:r>
              <a:rPr sz="2400" spc="1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provides</a:t>
            </a:r>
            <a:r>
              <a:rPr sz="2400" spc="2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tight</a:t>
            </a:r>
            <a:r>
              <a:rPr sz="2400" spc="1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bound</a:t>
            </a:r>
            <a:r>
              <a:rPr sz="2400" spc="1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1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1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running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time</a:t>
            </a:r>
            <a:r>
              <a:rPr sz="2400" spc="1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algorithm.</a:t>
            </a:r>
            <a:r>
              <a:rPr sz="2400" spc="190" dirty="0">
                <a:latin typeface="Times New Roman"/>
                <a:cs typeface="Times New Roman"/>
              </a:rPr>
              <a:t>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It</a:t>
            </a:r>
            <a:r>
              <a:rPr sz="2400" b="1" i="1" u="sng" spc="19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means</a:t>
            </a:r>
            <a:r>
              <a:rPr sz="2400" b="1" i="1" spc="-10" dirty="0">
                <a:latin typeface="Times New Roman"/>
                <a:cs typeface="Times New Roman"/>
              </a:rPr>
              <a:t>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that</a:t>
            </a:r>
            <a:r>
              <a:rPr sz="2400" b="1" i="1" u="sng" spc="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</a:t>
            </a:r>
            <a:r>
              <a:rPr sz="2400" b="1" i="1" u="sng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running</a:t>
            </a:r>
            <a:r>
              <a:rPr sz="2400" b="1" i="1" u="sng" spc="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time</a:t>
            </a:r>
            <a:r>
              <a:rPr sz="2400" b="1" i="1" u="sng" spc="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grows</a:t>
            </a:r>
            <a:r>
              <a:rPr sz="2400" b="1" i="1" u="sng" spc="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at</a:t>
            </a:r>
            <a:r>
              <a:rPr sz="2400" b="1" i="1" u="sng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</a:t>
            </a:r>
            <a:r>
              <a:rPr sz="2400" b="1" i="1" u="sng" spc="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same</a:t>
            </a:r>
            <a:r>
              <a:rPr sz="2400" b="1" i="1" u="sng" spc="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rate</a:t>
            </a:r>
            <a:r>
              <a:rPr sz="2400" b="1" i="1" u="sng" spc="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as</a:t>
            </a:r>
            <a:r>
              <a:rPr sz="2400" b="1" i="1" u="sng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</a:t>
            </a:r>
            <a:r>
              <a:rPr sz="2400" b="1" i="1" u="sng" spc="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given</a:t>
            </a:r>
            <a:r>
              <a:rPr sz="2400" b="1" i="1" u="sng" spc="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function</a:t>
            </a:r>
            <a:r>
              <a:rPr sz="2400" b="1" i="1" u="sng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both</a:t>
            </a:r>
            <a:r>
              <a:rPr sz="2400" b="1" i="1" u="sng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</a:t>
            </a:r>
            <a:r>
              <a:rPr sz="2400" b="1" i="1" u="sng" spc="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</a:t>
            </a:r>
            <a:r>
              <a:rPr sz="2400" b="1" i="1" u="sng" spc="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upper</a:t>
            </a:r>
            <a:r>
              <a:rPr sz="2400" b="1" i="1" u="sng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and</a:t>
            </a:r>
            <a:r>
              <a:rPr sz="2400" b="1" i="1" spc="-25" dirty="0">
                <a:latin typeface="Times New Roman"/>
                <a:cs typeface="Times New Roman"/>
              </a:rPr>
              <a:t>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lower</a:t>
            </a:r>
            <a:r>
              <a:rPr sz="2400" b="1" i="1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bounds.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45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2397" y="926026"/>
            <a:ext cx="11141504" cy="293765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46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47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1911" y="804494"/>
            <a:ext cx="67430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u="none" dirty="0">
                <a:latin typeface="Times New Roman"/>
                <a:cs typeface="Times New Roman"/>
              </a:rPr>
              <a:t>Find</a:t>
            </a:r>
            <a:r>
              <a:rPr sz="2400" b="0" u="none" spc="-10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the</a:t>
            </a:r>
            <a:r>
              <a:rPr sz="2400" b="0" u="none" spc="-25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minimum element</a:t>
            </a:r>
            <a:r>
              <a:rPr sz="2400" b="0" u="none" spc="-15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in</a:t>
            </a:r>
            <a:r>
              <a:rPr sz="2400" b="0" u="none" spc="-20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an</a:t>
            </a:r>
            <a:r>
              <a:rPr sz="2400" b="0" u="none" spc="-20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array</a:t>
            </a:r>
            <a:r>
              <a:rPr sz="2400" b="0" u="none" spc="-20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of</a:t>
            </a:r>
            <a:r>
              <a:rPr sz="2400" b="0" u="none" spc="-5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(</a:t>
            </a:r>
            <a:r>
              <a:rPr sz="2400" b="0" u="none" spc="-15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n</a:t>
            </a:r>
            <a:r>
              <a:rPr sz="2400" b="0" u="none" spc="-10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) </a:t>
            </a:r>
            <a:r>
              <a:rPr sz="2400" b="0" u="none" spc="-10" dirty="0">
                <a:latin typeface="Times New Roman"/>
                <a:cs typeface="Times New Roman"/>
              </a:rPr>
              <a:t>integers.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03985" y="1355392"/>
            <a:ext cx="2657475" cy="2616835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2000" b="1" i="1" dirty="0">
                <a:latin typeface="Times New Roman"/>
                <a:cs typeface="Times New Roman"/>
              </a:rPr>
              <a:t>function</a:t>
            </a:r>
            <a:r>
              <a:rPr sz="2000" b="1" i="1" spc="-35" dirty="0">
                <a:latin typeface="Times New Roman"/>
                <a:cs typeface="Times New Roman"/>
              </a:rPr>
              <a:t> </a:t>
            </a:r>
            <a:r>
              <a:rPr sz="2000" b="1" i="1" spc="-10" dirty="0">
                <a:latin typeface="Times New Roman"/>
                <a:cs typeface="Times New Roman"/>
              </a:rPr>
              <a:t>findMin(array):</a:t>
            </a:r>
            <a:endParaRPr sz="2000">
              <a:latin typeface="Times New Roman"/>
              <a:cs typeface="Times New Roman"/>
            </a:endParaRPr>
          </a:p>
          <a:p>
            <a:pPr marL="266700">
              <a:lnSpc>
                <a:spcPct val="100000"/>
              </a:lnSpc>
              <a:spcBef>
                <a:spcPts val="994"/>
              </a:spcBef>
            </a:pPr>
            <a:r>
              <a:rPr sz="2000" b="1" i="1" dirty="0">
                <a:latin typeface="Times New Roman"/>
                <a:cs typeface="Times New Roman"/>
              </a:rPr>
              <a:t>min</a:t>
            </a:r>
            <a:r>
              <a:rPr sz="2000" b="1" i="1" spc="-25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=</a:t>
            </a:r>
            <a:r>
              <a:rPr sz="2000" b="1" i="1" spc="-20" dirty="0">
                <a:latin typeface="Times New Roman"/>
                <a:cs typeface="Times New Roman"/>
              </a:rPr>
              <a:t> </a:t>
            </a:r>
            <a:r>
              <a:rPr sz="2000" b="1" i="1" spc="-10" dirty="0">
                <a:latin typeface="Times New Roman"/>
                <a:cs typeface="Times New Roman"/>
              </a:rPr>
              <a:t>array[0]</a:t>
            </a:r>
            <a:endParaRPr sz="2000">
              <a:latin typeface="Times New Roman"/>
              <a:cs typeface="Times New Roman"/>
            </a:endParaRPr>
          </a:p>
          <a:p>
            <a:pPr marL="520065" marR="342900" indent="-253365" algn="r">
              <a:lnSpc>
                <a:spcPct val="141500"/>
              </a:lnSpc>
              <a:spcBef>
                <a:spcPts val="15"/>
              </a:spcBef>
            </a:pPr>
            <a:r>
              <a:rPr sz="2000" b="1" i="1" dirty="0">
                <a:latin typeface="Times New Roman"/>
                <a:cs typeface="Times New Roman"/>
              </a:rPr>
              <a:t>for</a:t>
            </a:r>
            <a:r>
              <a:rPr sz="2000" b="1" i="1" spc="-30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i</a:t>
            </a:r>
            <a:r>
              <a:rPr sz="2000" b="1" i="1" spc="-5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from</a:t>
            </a:r>
            <a:r>
              <a:rPr sz="2000" b="1" i="1" spc="-25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1</a:t>
            </a:r>
            <a:r>
              <a:rPr sz="2000" b="1" i="1" spc="-5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to n-</a:t>
            </a:r>
            <a:r>
              <a:rPr sz="2000" b="1" i="1" spc="-25" dirty="0">
                <a:latin typeface="Times New Roman"/>
                <a:cs typeface="Times New Roman"/>
              </a:rPr>
              <a:t>1: </a:t>
            </a:r>
            <a:r>
              <a:rPr sz="2000" b="1" i="1" dirty="0">
                <a:latin typeface="Times New Roman"/>
                <a:cs typeface="Times New Roman"/>
              </a:rPr>
              <a:t>if</a:t>
            </a:r>
            <a:r>
              <a:rPr sz="2000" b="1" i="1" spc="-10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array[i]</a:t>
            </a:r>
            <a:r>
              <a:rPr sz="2000" b="1" i="1" spc="-40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&lt;</a:t>
            </a:r>
            <a:r>
              <a:rPr sz="2000" b="1" i="1" spc="-10" dirty="0">
                <a:latin typeface="Times New Roman"/>
                <a:cs typeface="Times New Roman"/>
              </a:rPr>
              <a:t> </a:t>
            </a:r>
            <a:r>
              <a:rPr sz="2000" b="1" i="1" spc="-20" dirty="0">
                <a:latin typeface="Times New Roman"/>
                <a:cs typeface="Times New Roman"/>
              </a:rPr>
              <a:t>min: </a:t>
            </a:r>
            <a:r>
              <a:rPr sz="2000" b="1" i="1" dirty="0">
                <a:latin typeface="Times New Roman"/>
                <a:cs typeface="Times New Roman"/>
              </a:rPr>
              <a:t>min</a:t>
            </a:r>
            <a:r>
              <a:rPr sz="2000" b="1" i="1" spc="-25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= </a:t>
            </a:r>
            <a:r>
              <a:rPr sz="2000" b="1" i="1" spc="-10" dirty="0">
                <a:latin typeface="Times New Roman"/>
                <a:cs typeface="Times New Roman"/>
              </a:rPr>
              <a:t>array[i]</a:t>
            </a:r>
            <a:endParaRPr sz="2000">
              <a:latin typeface="Times New Roman"/>
              <a:cs typeface="Times New Roman"/>
            </a:endParaRPr>
          </a:p>
          <a:p>
            <a:pPr marL="266700">
              <a:lnSpc>
                <a:spcPct val="100000"/>
              </a:lnSpc>
              <a:spcBef>
                <a:spcPts val="1010"/>
              </a:spcBef>
            </a:pPr>
            <a:r>
              <a:rPr sz="2000" b="1" i="1" dirty="0">
                <a:latin typeface="Times New Roman"/>
                <a:cs typeface="Times New Roman"/>
              </a:rPr>
              <a:t>return</a:t>
            </a:r>
            <a:r>
              <a:rPr sz="2000" b="1" i="1" spc="-25" dirty="0">
                <a:latin typeface="Times New Roman"/>
                <a:cs typeface="Times New Roman"/>
              </a:rPr>
              <a:t> min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48</a:t>
            </a:fld>
            <a:endParaRPr spc="-25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76631" rIns="0" bIns="0" rtlCol="0">
            <a:spAutoFit/>
          </a:bodyPr>
          <a:lstStyle/>
          <a:p>
            <a:pPr marL="331470">
              <a:lnSpc>
                <a:spcPct val="100000"/>
              </a:lnSpc>
              <a:spcBef>
                <a:spcPts val="100"/>
              </a:spcBef>
            </a:pPr>
            <a:r>
              <a:rPr sz="2400" b="0" u="none" dirty="0">
                <a:latin typeface="Times New Roman"/>
                <a:cs typeface="Times New Roman"/>
              </a:rPr>
              <a:t>1</a:t>
            </a:r>
            <a:r>
              <a:rPr sz="2400" u="none" dirty="0"/>
              <a:t>.</a:t>
            </a:r>
            <a:r>
              <a:rPr sz="2400" u="none" spc="-30" dirty="0"/>
              <a:t> </a:t>
            </a:r>
            <a:r>
              <a:rPr sz="2400" u="none" dirty="0"/>
              <a:t>Identify</a:t>
            </a:r>
            <a:r>
              <a:rPr sz="2400" u="none" spc="-30" dirty="0"/>
              <a:t> </a:t>
            </a:r>
            <a:r>
              <a:rPr sz="2400" u="none" dirty="0"/>
              <a:t>Basic</a:t>
            </a:r>
            <a:r>
              <a:rPr sz="2400" u="none" spc="-35" dirty="0"/>
              <a:t> </a:t>
            </a:r>
            <a:r>
              <a:rPr sz="2400" u="none" spc="-10" dirty="0"/>
              <a:t>Operations</a:t>
            </a:r>
            <a:r>
              <a:rPr sz="2400" b="0" u="none" spc="-10" dirty="0"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5649" y="1743836"/>
            <a:ext cx="6817359" cy="1068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indent="-5708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583565" algn="l"/>
                <a:tab pos="5041900" algn="l"/>
              </a:tabLst>
            </a:pPr>
            <a:r>
              <a:rPr sz="2400" dirty="0">
                <a:latin typeface="Times New Roman"/>
                <a:cs typeface="Times New Roman"/>
              </a:rPr>
              <a:t>Initialization: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min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10" dirty="0">
                <a:latin typeface="Times New Roman"/>
                <a:cs typeface="Times New Roman"/>
              </a:rPr>
              <a:t> array[0]</a:t>
            </a:r>
            <a:r>
              <a:rPr sz="2400" dirty="0">
                <a:latin typeface="Times New Roman"/>
                <a:cs typeface="Times New Roman"/>
              </a:rPr>
              <a:t>	-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(1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operation)</a:t>
            </a:r>
            <a:endParaRPr sz="2400">
              <a:latin typeface="Times New Roman"/>
              <a:cs typeface="Times New Roman"/>
            </a:endParaRPr>
          </a:p>
          <a:p>
            <a:pPr marL="583565" indent="-570865">
              <a:lnSpc>
                <a:spcPct val="100000"/>
              </a:lnSpc>
              <a:spcBef>
                <a:spcPts val="2445"/>
              </a:spcBef>
              <a:buFont typeface="Arial MT"/>
              <a:buChar char="•"/>
              <a:tabLst>
                <a:tab pos="583565" algn="l"/>
              </a:tabLst>
            </a:pPr>
            <a:r>
              <a:rPr sz="2400" dirty="0">
                <a:latin typeface="Times New Roman"/>
                <a:cs typeface="Times New Roman"/>
              </a:rPr>
              <a:t>Looping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through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array: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n-</a:t>
            </a:r>
            <a:r>
              <a:rPr sz="2400" spc="-5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14564" y="2420188"/>
            <a:ext cx="23139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-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n-</a:t>
            </a:r>
            <a:r>
              <a:rPr sz="2400" dirty="0">
                <a:latin typeface="Times New Roman"/>
                <a:cs typeface="Times New Roman"/>
              </a:rPr>
              <a:t>1 )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operations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55649" y="3096005"/>
            <a:ext cx="8333105" cy="106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7365" indent="-4946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507365" algn="l"/>
                <a:tab pos="5041900" algn="l"/>
                <a:tab pos="5296535" algn="l"/>
              </a:tabLst>
            </a:pPr>
            <a:r>
              <a:rPr sz="2400" dirty="0">
                <a:latin typeface="Times New Roman"/>
                <a:cs typeface="Times New Roman"/>
              </a:rPr>
              <a:t>Comparison: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array[i]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&lt;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min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50" dirty="0">
                <a:latin typeface="Times New Roman"/>
                <a:cs typeface="Times New Roman"/>
              </a:rPr>
              <a:t>-</a:t>
            </a:r>
            <a:r>
              <a:rPr sz="2400" dirty="0">
                <a:latin typeface="Times New Roman"/>
                <a:cs typeface="Times New Roman"/>
              </a:rPr>
              <a:t>	(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n-</a:t>
            </a:r>
            <a:r>
              <a:rPr sz="2400" dirty="0">
                <a:latin typeface="Times New Roman"/>
                <a:cs typeface="Times New Roman"/>
              </a:rPr>
              <a:t>1 ) </a:t>
            </a:r>
            <a:r>
              <a:rPr sz="2400" spc="-10" dirty="0">
                <a:latin typeface="Times New Roman"/>
                <a:cs typeface="Times New Roman"/>
              </a:rPr>
              <a:t>operations</a:t>
            </a:r>
            <a:endParaRPr sz="2400">
              <a:latin typeface="Times New Roman"/>
              <a:cs typeface="Times New Roman"/>
            </a:endParaRPr>
          </a:p>
          <a:p>
            <a:pPr marL="567055" indent="-554355">
              <a:lnSpc>
                <a:spcPct val="100000"/>
              </a:lnSpc>
              <a:spcBef>
                <a:spcPts val="2435"/>
              </a:spcBef>
              <a:buFont typeface="Arial MT"/>
              <a:buChar char="•"/>
              <a:tabLst>
                <a:tab pos="567055" algn="l"/>
                <a:tab pos="5041900" algn="l"/>
              </a:tabLst>
            </a:pPr>
            <a:r>
              <a:rPr sz="2400" dirty="0">
                <a:latin typeface="Times New Roman"/>
                <a:cs typeface="Times New Roman"/>
              </a:rPr>
              <a:t>Assignment: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min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array[i]</a:t>
            </a:r>
            <a:r>
              <a:rPr sz="2400" dirty="0">
                <a:latin typeface="Times New Roman"/>
                <a:cs typeface="Times New Roman"/>
              </a:rPr>
              <a:t>	-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(at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most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spc="-10" dirty="0">
                <a:latin typeface="Times New Roman"/>
                <a:cs typeface="Times New Roman"/>
              </a:rPr>
              <a:t> n-</a:t>
            </a:r>
            <a:r>
              <a:rPr sz="2400" dirty="0">
                <a:latin typeface="Times New Roman"/>
                <a:cs typeface="Times New Roman"/>
              </a:rPr>
              <a:t>1) </a:t>
            </a:r>
            <a:r>
              <a:rPr sz="2400" spc="-10" dirty="0">
                <a:latin typeface="Times New Roman"/>
                <a:cs typeface="Times New Roman"/>
              </a:rPr>
              <a:t>operations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49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7288" y="1079753"/>
            <a:ext cx="47237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3065" algn="l"/>
              </a:tabLst>
            </a:pPr>
            <a:r>
              <a:rPr sz="2400" u="none" spc="-25" dirty="0"/>
              <a:t>2.</a:t>
            </a:r>
            <a:r>
              <a:rPr sz="2400" u="none" dirty="0"/>
              <a:t>	Count</a:t>
            </a:r>
            <a:r>
              <a:rPr sz="2400" u="none" spc="-30" dirty="0"/>
              <a:t> </a:t>
            </a:r>
            <a:r>
              <a:rPr sz="2400" u="none" dirty="0"/>
              <a:t>the</a:t>
            </a:r>
            <a:r>
              <a:rPr sz="2400" u="none" spc="-40" dirty="0"/>
              <a:t> </a:t>
            </a:r>
            <a:r>
              <a:rPr sz="2400" u="none" dirty="0"/>
              <a:t>Number</a:t>
            </a:r>
            <a:r>
              <a:rPr sz="2400" u="none" spc="-70" dirty="0"/>
              <a:t> </a:t>
            </a:r>
            <a:r>
              <a:rPr sz="2400" u="none" dirty="0"/>
              <a:t>of</a:t>
            </a:r>
            <a:r>
              <a:rPr sz="2400" u="none" spc="-45" dirty="0"/>
              <a:t> </a:t>
            </a:r>
            <a:r>
              <a:rPr sz="2400" u="none" spc="-10" dirty="0"/>
              <a:t>Operations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507288" y="1571325"/>
            <a:ext cx="11283950" cy="1800860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58750">
              <a:lnSpc>
                <a:spcPct val="100000"/>
              </a:lnSpc>
              <a:spcBef>
                <a:spcPts val="1545"/>
              </a:spcBef>
            </a:pPr>
            <a:r>
              <a:rPr sz="2400" dirty="0">
                <a:latin typeface="Times New Roman"/>
                <a:cs typeface="Times New Roman"/>
              </a:rPr>
              <a:t>Total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operations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(initialization)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+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n-</a:t>
            </a:r>
            <a:r>
              <a:rPr sz="2400" dirty="0">
                <a:latin typeface="Times New Roman"/>
                <a:cs typeface="Times New Roman"/>
              </a:rPr>
              <a:t>1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loop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iterations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+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n-</a:t>
            </a:r>
            <a:r>
              <a:rPr sz="2400" dirty="0">
                <a:latin typeface="Times New Roman"/>
                <a:cs typeface="Times New Roman"/>
              </a:rPr>
              <a:t>1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)comparisons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+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at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most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400" dirty="0">
                <a:latin typeface="Times New Roman"/>
                <a:cs typeface="Times New Roman"/>
              </a:rPr>
              <a:t>( </a:t>
            </a:r>
            <a:r>
              <a:rPr sz="2400" spc="-10" dirty="0">
                <a:latin typeface="Times New Roman"/>
                <a:cs typeface="Times New Roman"/>
              </a:rPr>
              <a:t>n-1)assignments</a:t>
            </a:r>
            <a:endParaRPr sz="24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2450"/>
              </a:spcBef>
            </a:pPr>
            <a:r>
              <a:rPr sz="2400" b="1" dirty="0">
                <a:latin typeface="Times New Roman"/>
                <a:cs typeface="Times New Roman"/>
              </a:rPr>
              <a:t>Sum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=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(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1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+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(n-</a:t>
            </a:r>
            <a:r>
              <a:rPr sz="2400" b="1" dirty="0">
                <a:latin typeface="Times New Roman"/>
                <a:cs typeface="Times New Roman"/>
              </a:rPr>
              <a:t>1) +</a:t>
            </a:r>
            <a:r>
              <a:rPr sz="2400" b="1" spc="-20" dirty="0">
                <a:latin typeface="Times New Roman"/>
                <a:cs typeface="Times New Roman"/>
              </a:rPr>
              <a:t> (n-</a:t>
            </a:r>
            <a:r>
              <a:rPr sz="2400" b="1" dirty="0">
                <a:latin typeface="Times New Roman"/>
                <a:cs typeface="Times New Roman"/>
              </a:rPr>
              <a:t>1)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+</a:t>
            </a:r>
            <a:r>
              <a:rPr sz="2400" b="1" spc="-20" dirty="0">
                <a:latin typeface="Times New Roman"/>
                <a:cs typeface="Times New Roman"/>
              </a:rPr>
              <a:t> (n-</a:t>
            </a:r>
            <a:r>
              <a:rPr sz="2400" b="1" dirty="0">
                <a:latin typeface="Times New Roman"/>
                <a:cs typeface="Times New Roman"/>
              </a:rPr>
              <a:t>1)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=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3n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-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2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07663" y="4358767"/>
            <a:ext cx="15208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Sum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=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Times New Roman"/>
                <a:cs typeface="Times New Roman"/>
              </a:rPr>
              <a:t>3n-</a:t>
            </a:r>
            <a:r>
              <a:rPr sz="2400" b="1" spc="-50" dirty="0"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5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9590" y="732815"/>
            <a:ext cx="11268075" cy="1534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50100"/>
              </a:lnSpc>
              <a:spcBef>
                <a:spcPts val="95"/>
              </a:spcBef>
            </a:pPr>
            <a:r>
              <a:rPr sz="2200" dirty="0">
                <a:latin typeface="Times New Roman"/>
                <a:cs typeface="Times New Roman"/>
              </a:rPr>
              <a:t>An</a:t>
            </a:r>
            <a:r>
              <a:rPr sz="2200" spc="110" dirty="0">
                <a:latin typeface="Times New Roman"/>
                <a:cs typeface="Times New Roman"/>
              </a:rPr>
              <a:t> </a:t>
            </a:r>
            <a:r>
              <a:rPr sz="2200" b="1" i="1" dirty="0">
                <a:latin typeface="Times New Roman"/>
                <a:cs typeface="Times New Roman"/>
              </a:rPr>
              <a:t>algorithm</a:t>
            </a:r>
            <a:r>
              <a:rPr sz="2200" b="1" i="1" spc="1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10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any</a:t>
            </a:r>
            <a:r>
              <a:rPr sz="2200" spc="114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Times New Roman"/>
                <a:cs typeface="Times New Roman"/>
              </a:rPr>
              <a:t>well-</a:t>
            </a:r>
            <a:r>
              <a:rPr sz="2200" dirty="0">
                <a:latin typeface="Times New Roman"/>
                <a:cs typeface="Times New Roman"/>
              </a:rPr>
              <a:t>defined</a:t>
            </a:r>
            <a:r>
              <a:rPr sz="2200" spc="1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computational</a:t>
            </a:r>
            <a:r>
              <a:rPr sz="2200" spc="1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procedure</a:t>
            </a:r>
            <a:r>
              <a:rPr sz="2200" spc="1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that</a:t>
            </a:r>
            <a:r>
              <a:rPr sz="2200" spc="10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takes</a:t>
            </a:r>
            <a:r>
              <a:rPr sz="2200" spc="10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some</a:t>
            </a:r>
            <a:r>
              <a:rPr sz="2200" spc="10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value,</a:t>
            </a:r>
            <a:r>
              <a:rPr sz="2200" spc="1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or</a:t>
            </a:r>
            <a:r>
              <a:rPr sz="2200" spc="10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set</a:t>
            </a:r>
            <a:r>
              <a:rPr sz="2200" spc="1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9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values, </a:t>
            </a:r>
            <a:r>
              <a:rPr sz="2200" dirty="0">
                <a:latin typeface="Times New Roman"/>
                <a:cs typeface="Times New Roman"/>
              </a:rPr>
              <a:t>as</a:t>
            </a:r>
            <a:r>
              <a:rPr sz="2200" spc="140" dirty="0">
                <a:latin typeface="Times New Roman"/>
                <a:cs typeface="Times New Roman"/>
              </a:rPr>
              <a:t> </a:t>
            </a:r>
            <a:r>
              <a:rPr sz="2200" b="1" i="1" dirty="0">
                <a:latin typeface="Times New Roman"/>
                <a:cs typeface="Times New Roman"/>
              </a:rPr>
              <a:t>input</a:t>
            </a:r>
            <a:r>
              <a:rPr sz="2200" b="1" i="1" spc="1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and</a:t>
            </a:r>
            <a:r>
              <a:rPr sz="2200" spc="1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produces</a:t>
            </a:r>
            <a:r>
              <a:rPr sz="2200" spc="1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some</a:t>
            </a:r>
            <a:r>
              <a:rPr sz="2200" spc="1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value,</a:t>
            </a:r>
            <a:r>
              <a:rPr sz="2200" spc="1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or</a:t>
            </a:r>
            <a:r>
              <a:rPr sz="2200" spc="1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set</a:t>
            </a:r>
            <a:r>
              <a:rPr sz="2200" spc="1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1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values,</a:t>
            </a:r>
            <a:r>
              <a:rPr sz="2200" spc="1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as</a:t>
            </a:r>
            <a:r>
              <a:rPr sz="2200" spc="140" dirty="0">
                <a:latin typeface="Times New Roman"/>
                <a:cs typeface="Times New Roman"/>
              </a:rPr>
              <a:t> </a:t>
            </a:r>
            <a:r>
              <a:rPr sz="2200" b="1" i="1" dirty="0">
                <a:latin typeface="Times New Roman"/>
                <a:cs typeface="Times New Roman"/>
              </a:rPr>
              <a:t>output</a:t>
            </a:r>
            <a:r>
              <a:rPr sz="2200" dirty="0">
                <a:latin typeface="Times New Roman"/>
                <a:cs typeface="Times New Roman"/>
              </a:rPr>
              <a:t>.</a:t>
            </a:r>
            <a:r>
              <a:rPr sz="2200" spc="1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An</a:t>
            </a:r>
            <a:r>
              <a:rPr sz="2200" spc="1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algorithm</a:t>
            </a:r>
            <a:r>
              <a:rPr sz="2200" spc="1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1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thus</a:t>
            </a:r>
            <a:r>
              <a:rPr sz="2200" spc="1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</a:t>
            </a:r>
            <a:r>
              <a:rPr sz="2200" spc="1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sequence</a:t>
            </a:r>
            <a:r>
              <a:rPr sz="2200" spc="145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of </a:t>
            </a:r>
            <a:r>
              <a:rPr sz="2200" dirty="0">
                <a:latin typeface="Times New Roman"/>
                <a:cs typeface="Times New Roman"/>
              </a:rPr>
              <a:t>computational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steps</a:t>
            </a:r>
            <a:r>
              <a:rPr sz="2200" spc="-6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that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transform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input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into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output.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0751" y="3218687"/>
            <a:ext cx="11250295" cy="1672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1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5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algorithm</a:t>
            </a:r>
            <a:r>
              <a:rPr sz="2400" spc="5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  a</a:t>
            </a:r>
            <a:r>
              <a:rPr sz="2400" spc="59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step-by-</a:t>
            </a:r>
            <a:r>
              <a:rPr sz="2400" dirty="0">
                <a:latin typeface="Times New Roman"/>
                <a:cs typeface="Times New Roman"/>
              </a:rPr>
              <a:t>step</a:t>
            </a:r>
            <a:r>
              <a:rPr sz="2400" spc="5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procedure  or</a:t>
            </a:r>
            <a:r>
              <a:rPr sz="2400" spc="5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set  of</a:t>
            </a:r>
            <a:r>
              <a:rPr sz="2400" spc="5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rules</a:t>
            </a:r>
            <a:r>
              <a:rPr sz="2400" spc="5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designed  to</a:t>
            </a:r>
            <a:r>
              <a:rPr sz="2400" spc="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solve  a  </a:t>
            </a:r>
            <a:r>
              <a:rPr sz="2400" spc="-10" dirty="0">
                <a:latin typeface="Times New Roman"/>
                <a:cs typeface="Times New Roman"/>
              </a:rPr>
              <a:t>specific </a:t>
            </a:r>
            <a:r>
              <a:rPr sz="2400" dirty="0">
                <a:latin typeface="Times New Roman"/>
                <a:cs typeface="Times New Roman"/>
              </a:rPr>
              <a:t>problem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perform</a:t>
            </a:r>
            <a:r>
              <a:rPr sz="2400" spc="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particular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task.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It's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finite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sequence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well-</a:t>
            </a:r>
            <a:r>
              <a:rPr sz="2400" dirty="0">
                <a:latin typeface="Times New Roman"/>
                <a:cs typeface="Times New Roman"/>
              </a:rPr>
              <a:t>defined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instructions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that, </a:t>
            </a:r>
            <a:r>
              <a:rPr sz="2400" dirty="0">
                <a:latin typeface="Times New Roman"/>
                <a:cs typeface="Times New Roman"/>
              </a:rPr>
              <a:t>when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executed,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produces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desired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output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given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input.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50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9115" rIns="0" bIns="0" rtlCol="0">
            <a:spAutoFit/>
          </a:bodyPr>
          <a:lstStyle/>
          <a:p>
            <a:pPr marL="340995">
              <a:lnSpc>
                <a:spcPct val="100000"/>
              </a:lnSpc>
              <a:spcBef>
                <a:spcPts val="100"/>
              </a:spcBef>
            </a:pPr>
            <a:r>
              <a:rPr sz="2400" b="0" u="none" dirty="0">
                <a:latin typeface="Times New Roman"/>
                <a:cs typeface="Times New Roman"/>
              </a:rPr>
              <a:t>3.</a:t>
            </a:r>
            <a:r>
              <a:rPr sz="2400" b="0" u="none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Simplify</a:t>
            </a:r>
            <a:r>
              <a:rPr sz="2400" i="1" spc="-5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Using</a:t>
            </a:r>
            <a:r>
              <a:rPr sz="2400" i="1" spc="-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Big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O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Notation: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2088" y="1806016"/>
            <a:ext cx="3583940" cy="1068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5405" algn="r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The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dominant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term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is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( n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).</a:t>
            </a:r>
            <a:endParaRPr sz="24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2450"/>
              </a:spcBef>
              <a:tabLst>
                <a:tab pos="2372995" algn="l"/>
              </a:tabLst>
            </a:pPr>
            <a:r>
              <a:rPr sz="2400" dirty="0">
                <a:latin typeface="Times New Roman"/>
                <a:cs typeface="Times New Roman"/>
              </a:rPr>
              <a:t>Time</a:t>
            </a:r>
            <a:r>
              <a:rPr sz="2400" spc="-114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Complexity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20" dirty="0">
                <a:latin typeface="Times New Roman"/>
                <a:cs typeface="Times New Roman"/>
              </a:rPr>
              <a:t>O(n)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51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4828" rIns="0" bIns="0" rtlCol="0">
            <a:spAutoFit/>
          </a:bodyPr>
          <a:lstStyle/>
          <a:p>
            <a:pPr marL="18923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Example</a:t>
            </a:r>
            <a:r>
              <a:rPr sz="2400" spc="-20" dirty="0"/>
              <a:t> </a:t>
            </a:r>
            <a:r>
              <a:rPr sz="2400" dirty="0"/>
              <a:t>2:</a:t>
            </a:r>
            <a:r>
              <a:rPr sz="2400" spc="-10" dirty="0"/>
              <a:t> </a:t>
            </a:r>
            <a:r>
              <a:rPr sz="2400" dirty="0"/>
              <a:t>Checking</a:t>
            </a:r>
            <a:r>
              <a:rPr sz="2400" spc="-15" dirty="0"/>
              <a:t> </a:t>
            </a:r>
            <a:r>
              <a:rPr sz="2400" dirty="0"/>
              <a:t>if</a:t>
            </a:r>
            <a:r>
              <a:rPr sz="2400" spc="-20" dirty="0"/>
              <a:t> </a:t>
            </a:r>
            <a:r>
              <a:rPr sz="2400" dirty="0"/>
              <a:t>an</a:t>
            </a:r>
            <a:r>
              <a:rPr sz="2400" spc="-130" dirty="0"/>
              <a:t> </a:t>
            </a:r>
            <a:r>
              <a:rPr sz="2400" dirty="0"/>
              <a:t>Array</a:t>
            </a:r>
            <a:r>
              <a:rPr sz="2400" spc="-10" dirty="0"/>
              <a:t> </a:t>
            </a:r>
            <a:r>
              <a:rPr sz="2400" dirty="0"/>
              <a:t>is</a:t>
            </a:r>
            <a:r>
              <a:rPr sz="2400" spc="-20" dirty="0"/>
              <a:t> </a:t>
            </a:r>
            <a:r>
              <a:rPr sz="2400" spc="-10" dirty="0"/>
              <a:t>Sorted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989835" y="1737105"/>
            <a:ext cx="7573645" cy="4226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Check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array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 )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integers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sorted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ascending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order.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35"/>
              </a:spcBef>
            </a:pPr>
            <a:endParaRPr sz="2400">
              <a:latin typeface="Times New Roman"/>
              <a:cs typeface="Times New Roman"/>
            </a:endParaRPr>
          </a:p>
          <a:p>
            <a:pPr marL="1276350" marR="3448050" indent="-304800">
              <a:lnSpc>
                <a:spcPct val="184600"/>
              </a:lnSpc>
              <a:spcBef>
                <a:spcPts val="5"/>
              </a:spcBef>
            </a:pPr>
            <a:r>
              <a:rPr sz="2400" b="1" i="1" dirty="0">
                <a:latin typeface="Times New Roman"/>
                <a:cs typeface="Times New Roman"/>
              </a:rPr>
              <a:t>function</a:t>
            </a:r>
            <a:r>
              <a:rPr sz="2400" b="1" i="1" spc="-5" dirty="0">
                <a:latin typeface="Times New Roman"/>
                <a:cs typeface="Times New Roman"/>
              </a:rPr>
              <a:t> </a:t>
            </a:r>
            <a:r>
              <a:rPr sz="2400" b="1" i="1" spc="-10" dirty="0">
                <a:latin typeface="Times New Roman"/>
                <a:cs typeface="Times New Roman"/>
              </a:rPr>
              <a:t>isSorted(array): </a:t>
            </a:r>
            <a:r>
              <a:rPr sz="2400" b="1" i="1" dirty="0">
                <a:latin typeface="Times New Roman"/>
                <a:cs typeface="Times New Roman"/>
              </a:rPr>
              <a:t>for</a:t>
            </a:r>
            <a:r>
              <a:rPr sz="2400" b="1" i="1" spc="-10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i</a:t>
            </a:r>
            <a:r>
              <a:rPr sz="2400" b="1" i="1" spc="-15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from</a:t>
            </a:r>
            <a:r>
              <a:rPr sz="2400" b="1" i="1" spc="-10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0</a:t>
            </a:r>
            <a:r>
              <a:rPr sz="2400" b="1" i="1" spc="-5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to</a:t>
            </a:r>
            <a:r>
              <a:rPr sz="2400" b="1" i="1" spc="-20" dirty="0">
                <a:latin typeface="Times New Roman"/>
                <a:cs typeface="Times New Roman"/>
              </a:rPr>
              <a:t> n-</a:t>
            </a:r>
            <a:r>
              <a:rPr sz="2400" b="1" i="1" spc="-25" dirty="0">
                <a:latin typeface="Times New Roman"/>
                <a:cs typeface="Times New Roman"/>
              </a:rPr>
              <a:t>2:</a:t>
            </a:r>
            <a:endParaRPr sz="2400">
              <a:latin typeface="Times New Roman"/>
              <a:cs typeface="Times New Roman"/>
            </a:endParaRPr>
          </a:p>
          <a:p>
            <a:pPr marL="1885950" marR="3035300" indent="-304800">
              <a:lnSpc>
                <a:spcPct val="184600"/>
              </a:lnSpc>
              <a:spcBef>
                <a:spcPts val="15"/>
              </a:spcBef>
            </a:pPr>
            <a:r>
              <a:rPr sz="2400" b="1" i="1" dirty="0">
                <a:latin typeface="Times New Roman"/>
                <a:cs typeface="Times New Roman"/>
              </a:rPr>
              <a:t>if</a:t>
            </a:r>
            <a:r>
              <a:rPr sz="2400" b="1" i="1" spc="-30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array[i]</a:t>
            </a:r>
            <a:r>
              <a:rPr sz="2400" b="1" i="1" spc="-40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&gt;</a:t>
            </a:r>
            <a:r>
              <a:rPr sz="2400" b="1" i="1" spc="-15" dirty="0">
                <a:latin typeface="Times New Roman"/>
                <a:cs typeface="Times New Roman"/>
              </a:rPr>
              <a:t> </a:t>
            </a:r>
            <a:r>
              <a:rPr sz="2400" b="1" i="1" spc="-10" dirty="0">
                <a:latin typeface="Times New Roman"/>
                <a:cs typeface="Times New Roman"/>
              </a:rPr>
              <a:t>array[i+1]: </a:t>
            </a:r>
            <a:r>
              <a:rPr sz="2400" b="1" i="1" dirty="0">
                <a:latin typeface="Times New Roman"/>
                <a:cs typeface="Times New Roman"/>
              </a:rPr>
              <a:t>return</a:t>
            </a:r>
            <a:r>
              <a:rPr sz="2400" b="1" i="1" spc="-40" dirty="0">
                <a:latin typeface="Times New Roman"/>
                <a:cs typeface="Times New Roman"/>
              </a:rPr>
              <a:t> </a:t>
            </a:r>
            <a:r>
              <a:rPr sz="2400" b="1" i="1" spc="-10" dirty="0">
                <a:latin typeface="Times New Roman"/>
                <a:cs typeface="Times New Roman"/>
              </a:rPr>
              <a:t>false</a:t>
            </a:r>
            <a:endParaRPr sz="2400">
              <a:latin typeface="Times New Roman"/>
              <a:cs typeface="Times New Roman"/>
            </a:endParaRPr>
          </a:p>
          <a:p>
            <a:pPr marL="1276350">
              <a:lnSpc>
                <a:spcPct val="100000"/>
              </a:lnSpc>
              <a:spcBef>
                <a:spcPts val="2435"/>
              </a:spcBef>
            </a:pPr>
            <a:r>
              <a:rPr sz="2400" b="1" i="1" dirty="0">
                <a:latin typeface="Times New Roman"/>
                <a:cs typeface="Times New Roman"/>
              </a:rPr>
              <a:t>return</a:t>
            </a:r>
            <a:r>
              <a:rPr sz="2400" b="1" i="1" spc="-20" dirty="0">
                <a:latin typeface="Times New Roman"/>
                <a:cs typeface="Times New Roman"/>
              </a:rPr>
              <a:t> true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52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9163" y="1020318"/>
            <a:ext cx="29603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u="none" dirty="0">
                <a:latin typeface="Times New Roman"/>
                <a:cs typeface="Times New Roman"/>
              </a:rPr>
              <a:t>1.</a:t>
            </a:r>
            <a:r>
              <a:rPr b="0" u="none" spc="-15" dirty="0">
                <a:latin typeface="Times New Roman"/>
                <a:cs typeface="Times New Roman"/>
              </a:rPr>
              <a:t> </a:t>
            </a:r>
            <a:r>
              <a:rPr b="0" u="none" dirty="0">
                <a:latin typeface="Times New Roman"/>
                <a:cs typeface="Times New Roman"/>
              </a:rPr>
              <a:t>Identify</a:t>
            </a:r>
            <a:r>
              <a:rPr b="0" u="none" spc="-35" dirty="0">
                <a:latin typeface="Times New Roman"/>
                <a:cs typeface="Times New Roman"/>
              </a:rPr>
              <a:t> </a:t>
            </a:r>
            <a:r>
              <a:rPr b="0" u="none" dirty="0">
                <a:latin typeface="Times New Roman"/>
                <a:cs typeface="Times New Roman"/>
              </a:rPr>
              <a:t>Basic</a:t>
            </a:r>
            <a:r>
              <a:rPr b="0" u="none" spc="-10" dirty="0">
                <a:latin typeface="Times New Roman"/>
                <a:cs typeface="Times New Roman"/>
              </a:rPr>
              <a:t> Operations: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24967" y="1604263"/>
            <a:ext cx="6925309" cy="3018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91235" indent="-476884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991235" algn="l"/>
              </a:tabLst>
            </a:pPr>
            <a:r>
              <a:rPr sz="2000" dirty="0">
                <a:latin typeface="Times New Roman"/>
                <a:cs typeface="Times New Roman"/>
              </a:rPr>
              <a:t>Looping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through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array: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 from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 to n-</a:t>
            </a:r>
            <a:r>
              <a:rPr sz="2000" spc="-50" dirty="0">
                <a:latin typeface="Times New Roman"/>
                <a:cs typeface="Times New Roman"/>
              </a:rPr>
              <a:t>2</a:t>
            </a:r>
            <a:endParaRPr sz="2000">
              <a:latin typeface="Times New Roman"/>
              <a:cs typeface="Times New Roman"/>
            </a:endParaRPr>
          </a:p>
          <a:p>
            <a:pPr marL="991235" indent="-476884">
              <a:lnSpc>
                <a:spcPct val="100000"/>
              </a:lnSpc>
              <a:spcBef>
                <a:spcPts val="2205"/>
              </a:spcBef>
              <a:buFont typeface="Arial MT"/>
              <a:buChar char="•"/>
              <a:tabLst>
                <a:tab pos="991235" algn="l"/>
              </a:tabLst>
            </a:pPr>
            <a:r>
              <a:rPr sz="2000" dirty="0">
                <a:latin typeface="Times New Roman"/>
                <a:cs typeface="Times New Roman"/>
              </a:rPr>
              <a:t>Comparison: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array[i]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&gt; </a:t>
            </a:r>
            <a:r>
              <a:rPr sz="2000" spc="-10" dirty="0">
                <a:latin typeface="Times New Roman"/>
                <a:cs typeface="Times New Roman"/>
              </a:rPr>
              <a:t>array[i+1]</a:t>
            </a:r>
            <a:endParaRPr sz="2000">
              <a:latin typeface="Times New Roman"/>
              <a:cs typeface="Times New Roman"/>
            </a:endParaRPr>
          </a:p>
          <a:p>
            <a:pPr marL="991235" indent="-476884">
              <a:lnSpc>
                <a:spcPct val="100000"/>
              </a:lnSpc>
              <a:spcBef>
                <a:spcPts val="2195"/>
              </a:spcBef>
              <a:buFont typeface="Arial MT"/>
              <a:buChar char="•"/>
              <a:tabLst>
                <a:tab pos="991235" algn="l"/>
              </a:tabLst>
            </a:pPr>
            <a:r>
              <a:rPr sz="2000" dirty="0">
                <a:latin typeface="Times New Roman"/>
                <a:cs typeface="Times New Roman"/>
              </a:rPr>
              <a:t>Return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statement: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return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false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2.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Count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Number of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Operations:</a:t>
            </a:r>
            <a:endParaRPr sz="2000">
              <a:latin typeface="Times New Roman"/>
              <a:cs typeface="Times New Roman"/>
            </a:endParaRPr>
          </a:p>
          <a:p>
            <a:pPr marL="262255">
              <a:lnSpc>
                <a:spcPct val="100000"/>
              </a:lnSpc>
              <a:spcBef>
                <a:spcPts val="2195"/>
              </a:spcBef>
            </a:pPr>
            <a:r>
              <a:rPr sz="2000" spc="-20" dirty="0">
                <a:latin typeface="Times New Roman"/>
                <a:cs typeface="Times New Roman"/>
              </a:rPr>
              <a:t>Total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operations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n-1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)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(loop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iterations)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+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n-1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)</a:t>
            </a:r>
            <a:r>
              <a:rPr sz="2000" spc="-10" dirty="0">
                <a:latin typeface="Times New Roman"/>
                <a:cs typeface="Times New Roman"/>
              </a:rPr>
              <a:t> (comparisons)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49565" y="1604263"/>
            <a:ext cx="3596004" cy="1499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( n-1)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operations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205"/>
              </a:spcBef>
            </a:pPr>
            <a:r>
              <a:rPr sz="2000" dirty="0">
                <a:latin typeface="Times New Roman"/>
                <a:cs typeface="Times New Roman"/>
              </a:rPr>
              <a:t>( n-1)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operations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195"/>
              </a:spcBef>
            </a:pPr>
            <a:r>
              <a:rPr sz="2000" dirty="0">
                <a:latin typeface="Times New Roman"/>
                <a:cs typeface="Times New Roman"/>
              </a:rPr>
              <a:t>(executed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most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once)//negligible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53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2503" y="983107"/>
            <a:ext cx="35394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u="none" dirty="0">
                <a:latin typeface="Times New Roman"/>
                <a:cs typeface="Times New Roman"/>
              </a:rPr>
              <a:t>3.</a:t>
            </a:r>
            <a:r>
              <a:rPr b="0" u="none" spc="-15" dirty="0">
                <a:latin typeface="Times New Roman"/>
                <a:cs typeface="Times New Roman"/>
              </a:rPr>
              <a:t> </a:t>
            </a:r>
            <a:r>
              <a:rPr b="0" u="none" dirty="0">
                <a:latin typeface="Times New Roman"/>
                <a:cs typeface="Times New Roman"/>
              </a:rPr>
              <a:t>Simplify</a:t>
            </a:r>
            <a:r>
              <a:rPr b="0" u="none" spc="-25" dirty="0">
                <a:latin typeface="Times New Roman"/>
                <a:cs typeface="Times New Roman"/>
              </a:rPr>
              <a:t> </a:t>
            </a:r>
            <a:r>
              <a:rPr b="0" u="none" dirty="0">
                <a:latin typeface="Times New Roman"/>
                <a:cs typeface="Times New Roman"/>
              </a:rPr>
              <a:t>Using</a:t>
            </a:r>
            <a:r>
              <a:rPr b="0" u="none" spc="-35" dirty="0">
                <a:latin typeface="Times New Roman"/>
                <a:cs typeface="Times New Roman"/>
              </a:rPr>
              <a:t> </a:t>
            </a:r>
            <a:r>
              <a:rPr b="0" u="none" dirty="0">
                <a:latin typeface="Times New Roman"/>
                <a:cs typeface="Times New Roman"/>
              </a:rPr>
              <a:t>Big</a:t>
            </a:r>
            <a:r>
              <a:rPr b="0" u="none" spc="-15" dirty="0">
                <a:latin typeface="Times New Roman"/>
                <a:cs typeface="Times New Roman"/>
              </a:rPr>
              <a:t> </a:t>
            </a:r>
            <a:r>
              <a:rPr b="0" u="none" dirty="0">
                <a:latin typeface="Times New Roman"/>
                <a:cs typeface="Times New Roman"/>
              </a:rPr>
              <a:t>O</a:t>
            </a:r>
            <a:r>
              <a:rPr b="0" u="none" spc="-5" dirty="0">
                <a:latin typeface="Times New Roman"/>
                <a:cs typeface="Times New Roman"/>
              </a:rPr>
              <a:t> </a:t>
            </a:r>
            <a:r>
              <a:rPr b="0" u="none" spc="-10" dirty="0">
                <a:latin typeface="Times New Roman"/>
                <a:cs typeface="Times New Roman"/>
              </a:rPr>
              <a:t>Notation: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37208" y="1566799"/>
            <a:ext cx="3613150" cy="1500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09600" indent="-596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609600" algn="l"/>
              </a:tabLst>
            </a:pPr>
            <a:r>
              <a:rPr sz="2000" dirty="0">
                <a:latin typeface="Times New Roman"/>
                <a:cs typeface="Times New Roman"/>
              </a:rPr>
              <a:t>Sum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  (n-1)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+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(n-1)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2(n-</a:t>
            </a:r>
            <a:r>
              <a:rPr sz="2000" spc="-25" dirty="0">
                <a:latin typeface="Times New Roman"/>
                <a:cs typeface="Times New Roman"/>
              </a:rPr>
              <a:t>1)</a:t>
            </a:r>
            <a:endParaRPr sz="2000">
              <a:latin typeface="Times New Roman"/>
              <a:cs typeface="Times New Roman"/>
            </a:endParaRPr>
          </a:p>
          <a:p>
            <a:pPr marL="605155" indent="-592455">
              <a:lnSpc>
                <a:spcPct val="100000"/>
              </a:lnSpc>
              <a:spcBef>
                <a:spcPts val="2210"/>
              </a:spcBef>
              <a:buFont typeface="Arial MT"/>
              <a:buChar char="•"/>
              <a:tabLst>
                <a:tab pos="605155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dominant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term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n).</a:t>
            </a:r>
            <a:endParaRPr sz="2000">
              <a:latin typeface="Times New Roman"/>
              <a:cs typeface="Times New Roman"/>
            </a:endParaRPr>
          </a:p>
          <a:p>
            <a:pPr marL="605155" indent="-592455">
              <a:lnSpc>
                <a:spcPct val="100000"/>
              </a:lnSpc>
              <a:spcBef>
                <a:spcPts val="2195"/>
              </a:spcBef>
              <a:buFont typeface="Arial MT"/>
              <a:buChar char="•"/>
              <a:tabLst>
                <a:tab pos="605155" algn="l"/>
              </a:tabLst>
            </a:pPr>
            <a:r>
              <a:rPr sz="2000" dirty="0">
                <a:latin typeface="Times New Roman"/>
                <a:cs typeface="Times New Roman"/>
              </a:rPr>
              <a:t>Time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Complexity:</a:t>
            </a:r>
            <a:r>
              <a:rPr sz="2000" spc="39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O(n)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54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2054" y="720928"/>
            <a:ext cx="91725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u="none" dirty="0">
                <a:latin typeface="Times New Roman"/>
                <a:cs typeface="Times New Roman"/>
              </a:rPr>
              <a:t>Example</a:t>
            </a:r>
            <a:r>
              <a:rPr sz="2400" b="0" u="none" spc="-25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4:</a:t>
            </a:r>
            <a:r>
              <a:rPr sz="2400" b="0" u="none" spc="-10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Counting</a:t>
            </a:r>
            <a:r>
              <a:rPr sz="2400" b="0" u="none" spc="-35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the</a:t>
            </a:r>
            <a:r>
              <a:rPr sz="2400" b="0" u="none" spc="-20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Number</a:t>
            </a:r>
            <a:r>
              <a:rPr sz="2400" b="0" u="none" spc="5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of</a:t>
            </a:r>
            <a:r>
              <a:rPr sz="2400" b="0" u="none" spc="-15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Elements</a:t>
            </a:r>
            <a:r>
              <a:rPr sz="2400" b="0" u="none" spc="-30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Greater</a:t>
            </a:r>
            <a:r>
              <a:rPr sz="2400" b="0" u="none" spc="-75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Than</a:t>
            </a:r>
            <a:r>
              <a:rPr sz="2400" b="0" u="none" spc="-30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a</a:t>
            </a:r>
            <a:r>
              <a:rPr sz="2400" b="0" u="none" spc="-10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Given</a:t>
            </a:r>
            <a:r>
              <a:rPr sz="2400" b="0" u="none" spc="-65" dirty="0">
                <a:latin typeface="Times New Roman"/>
                <a:cs typeface="Times New Roman"/>
              </a:rPr>
              <a:t> </a:t>
            </a:r>
            <a:r>
              <a:rPr sz="2400" b="0" u="none" spc="-10" dirty="0">
                <a:latin typeface="Times New Roman"/>
                <a:cs typeface="Times New Roman"/>
              </a:rPr>
              <a:t>Value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0751" y="1569466"/>
            <a:ext cx="10162540" cy="4523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latin typeface="Times New Roman"/>
                <a:cs typeface="Times New Roman"/>
              </a:rPr>
              <a:t>Problem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: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Count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number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elements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an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array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that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are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greater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than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given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value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Times New Roman"/>
                <a:cs typeface="Times New Roman"/>
              </a:rPr>
              <a:t>(x).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60"/>
              </a:spcBef>
            </a:pPr>
            <a:endParaRPr sz="2200">
              <a:latin typeface="Times New Roman"/>
              <a:cs typeface="Times New Roman"/>
            </a:endParaRPr>
          </a:p>
          <a:p>
            <a:pPr marL="1424305">
              <a:lnSpc>
                <a:spcPct val="100000"/>
              </a:lnSpc>
            </a:pPr>
            <a:r>
              <a:rPr sz="2400" b="1" i="1" dirty="0">
                <a:latin typeface="Times New Roman"/>
                <a:cs typeface="Times New Roman"/>
              </a:rPr>
              <a:t>function</a:t>
            </a:r>
            <a:r>
              <a:rPr sz="2400" b="1" i="1" spc="-65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countGreaterThan(array,</a:t>
            </a:r>
            <a:r>
              <a:rPr sz="2400" b="1" i="1" spc="-60" dirty="0">
                <a:latin typeface="Times New Roman"/>
                <a:cs typeface="Times New Roman"/>
              </a:rPr>
              <a:t> </a:t>
            </a:r>
            <a:r>
              <a:rPr sz="2400" b="1" i="1" spc="-25" dirty="0">
                <a:latin typeface="Times New Roman"/>
                <a:cs typeface="Times New Roman"/>
              </a:rPr>
              <a:t>x):</a:t>
            </a:r>
            <a:endParaRPr sz="2400">
              <a:latin typeface="Times New Roman"/>
              <a:cs typeface="Times New Roman"/>
            </a:endParaRPr>
          </a:p>
          <a:p>
            <a:pPr marL="1729105">
              <a:lnSpc>
                <a:spcPct val="100000"/>
              </a:lnSpc>
              <a:spcBef>
                <a:spcPts val="2440"/>
              </a:spcBef>
            </a:pPr>
            <a:r>
              <a:rPr sz="2400" b="1" i="1" dirty="0">
                <a:latin typeface="Times New Roman"/>
                <a:cs typeface="Times New Roman"/>
              </a:rPr>
              <a:t>count =</a:t>
            </a:r>
            <a:r>
              <a:rPr sz="2400" b="1" i="1" spc="-15" dirty="0">
                <a:latin typeface="Times New Roman"/>
                <a:cs typeface="Times New Roman"/>
              </a:rPr>
              <a:t> </a:t>
            </a:r>
            <a:r>
              <a:rPr sz="2400" b="1" i="1" spc="-50" dirty="0"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  <a:p>
            <a:pPr marL="2033905" marR="5140960" indent="-304800">
              <a:lnSpc>
                <a:spcPct val="184700"/>
              </a:lnSpc>
              <a:spcBef>
                <a:spcPts val="5"/>
              </a:spcBef>
            </a:pPr>
            <a:r>
              <a:rPr sz="2400" b="1" i="1" dirty="0">
                <a:latin typeface="Times New Roman"/>
                <a:cs typeface="Times New Roman"/>
              </a:rPr>
              <a:t>for</a:t>
            </a:r>
            <a:r>
              <a:rPr sz="2400" b="1" i="1" spc="-5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each</a:t>
            </a:r>
            <a:r>
              <a:rPr sz="2400" b="1" i="1" spc="-15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element</a:t>
            </a:r>
            <a:r>
              <a:rPr sz="2400" b="1" i="1" spc="-25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in</a:t>
            </a:r>
            <a:r>
              <a:rPr sz="2400" b="1" i="1" spc="-10" dirty="0">
                <a:latin typeface="Times New Roman"/>
                <a:cs typeface="Times New Roman"/>
              </a:rPr>
              <a:t> array: </a:t>
            </a:r>
            <a:r>
              <a:rPr sz="2400" b="1" i="1" dirty="0">
                <a:latin typeface="Times New Roman"/>
                <a:cs typeface="Times New Roman"/>
              </a:rPr>
              <a:t>if</a:t>
            </a:r>
            <a:r>
              <a:rPr sz="2400" b="1" i="1" spc="-20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element</a:t>
            </a:r>
            <a:r>
              <a:rPr sz="2400" b="1" i="1" spc="-25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&gt;</a:t>
            </a:r>
            <a:r>
              <a:rPr sz="2400" b="1" i="1" spc="-10" dirty="0">
                <a:latin typeface="Times New Roman"/>
                <a:cs typeface="Times New Roman"/>
              </a:rPr>
              <a:t> </a:t>
            </a:r>
            <a:r>
              <a:rPr sz="2400" b="1" i="1" spc="-25" dirty="0">
                <a:latin typeface="Times New Roman"/>
                <a:cs typeface="Times New Roman"/>
              </a:rPr>
              <a:t>x:</a:t>
            </a:r>
            <a:endParaRPr sz="2400">
              <a:latin typeface="Times New Roman"/>
              <a:cs typeface="Times New Roman"/>
            </a:endParaRPr>
          </a:p>
          <a:p>
            <a:pPr marL="1729105" marR="5589905" indent="609600">
              <a:lnSpc>
                <a:spcPts val="5330"/>
              </a:lnSpc>
              <a:spcBef>
                <a:spcPts val="375"/>
              </a:spcBef>
            </a:pPr>
            <a:r>
              <a:rPr sz="2400" b="1" i="1" dirty="0">
                <a:latin typeface="Times New Roman"/>
                <a:cs typeface="Times New Roman"/>
              </a:rPr>
              <a:t>count =</a:t>
            </a:r>
            <a:r>
              <a:rPr sz="2400" b="1" i="1" spc="-15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count</a:t>
            </a:r>
            <a:r>
              <a:rPr sz="2400" b="1" i="1" spc="5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+</a:t>
            </a:r>
            <a:r>
              <a:rPr sz="2400" b="1" i="1" spc="-15" dirty="0">
                <a:latin typeface="Times New Roman"/>
                <a:cs typeface="Times New Roman"/>
              </a:rPr>
              <a:t> </a:t>
            </a:r>
            <a:r>
              <a:rPr sz="2400" b="1" i="1" spc="-50" dirty="0">
                <a:latin typeface="Times New Roman"/>
                <a:cs typeface="Times New Roman"/>
              </a:rPr>
              <a:t>1 </a:t>
            </a:r>
            <a:r>
              <a:rPr sz="2400" b="1" i="1" dirty="0">
                <a:latin typeface="Times New Roman"/>
                <a:cs typeface="Times New Roman"/>
              </a:rPr>
              <a:t>return</a:t>
            </a:r>
            <a:r>
              <a:rPr sz="2400" b="1" i="1" spc="-40" dirty="0">
                <a:latin typeface="Times New Roman"/>
                <a:cs typeface="Times New Roman"/>
              </a:rPr>
              <a:t> </a:t>
            </a:r>
            <a:r>
              <a:rPr sz="2400" b="1" i="1" spc="-10" dirty="0">
                <a:latin typeface="Times New Roman"/>
                <a:cs typeface="Times New Roman"/>
              </a:rPr>
              <a:t>count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55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9325" y="894334"/>
            <a:ext cx="35471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u="none" dirty="0">
                <a:latin typeface="Times New Roman"/>
                <a:cs typeface="Times New Roman"/>
              </a:rPr>
              <a:t>1.</a:t>
            </a:r>
            <a:r>
              <a:rPr sz="2400" b="0" u="none" spc="-20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Identify</a:t>
            </a:r>
            <a:r>
              <a:rPr sz="2400" b="0" u="none" spc="-30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Basic</a:t>
            </a:r>
            <a:r>
              <a:rPr sz="2400" b="0" u="none" spc="-10" dirty="0">
                <a:latin typeface="Times New Roman"/>
                <a:cs typeface="Times New Roman"/>
              </a:rPr>
              <a:t> Operations: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9325" y="1569161"/>
            <a:ext cx="7265670" cy="3096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indent="-5708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583565" algn="l"/>
                <a:tab pos="4584700" algn="l"/>
              </a:tabLst>
            </a:pPr>
            <a:r>
              <a:rPr sz="2400" dirty="0">
                <a:latin typeface="Times New Roman"/>
                <a:cs typeface="Times New Roman"/>
              </a:rPr>
              <a:t>Initialization: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count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0</a:t>
            </a:r>
            <a:r>
              <a:rPr sz="2400" dirty="0">
                <a:latin typeface="Times New Roman"/>
                <a:cs typeface="Times New Roman"/>
              </a:rPr>
              <a:t>	(1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operation)</a:t>
            </a:r>
            <a:endParaRPr sz="2400">
              <a:latin typeface="Times New Roman"/>
              <a:cs typeface="Times New Roman"/>
            </a:endParaRPr>
          </a:p>
          <a:p>
            <a:pPr marL="583565" indent="-570865">
              <a:lnSpc>
                <a:spcPct val="100000"/>
              </a:lnSpc>
              <a:spcBef>
                <a:spcPts val="2450"/>
              </a:spcBef>
              <a:buFont typeface="Arial MT"/>
              <a:buChar char="•"/>
              <a:tabLst>
                <a:tab pos="583565" algn="l"/>
              </a:tabLst>
            </a:pPr>
            <a:r>
              <a:rPr sz="2400" dirty="0">
                <a:latin typeface="Times New Roman"/>
                <a:cs typeface="Times New Roman"/>
              </a:rPr>
              <a:t>Looping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through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array: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each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element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array</a:t>
            </a:r>
            <a:endParaRPr sz="2400">
              <a:latin typeface="Times New Roman"/>
              <a:cs typeface="Times New Roman"/>
            </a:endParaRPr>
          </a:p>
          <a:p>
            <a:pPr marL="583565" indent="-570865">
              <a:lnSpc>
                <a:spcPct val="100000"/>
              </a:lnSpc>
              <a:spcBef>
                <a:spcPts val="2440"/>
              </a:spcBef>
              <a:buFont typeface="Arial MT"/>
              <a:buChar char="•"/>
              <a:tabLst>
                <a:tab pos="583565" algn="l"/>
                <a:tab pos="5499100" algn="l"/>
              </a:tabLst>
            </a:pPr>
            <a:r>
              <a:rPr sz="2400" dirty="0">
                <a:latin typeface="Times New Roman"/>
                <a:cs typeface="Times New Roman"/>
              </a:rPr>
              <a:t>Comparison: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element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&gt;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x</a:t>
            </a:r>
            <a:r>
              <a:rPr sz="2400" dirty="0">
                <a:latin typeface="Times New Roman"/>
                <a:cs typeface="Times New Roman"/>
              </a:rPr>
              <a:t>	(n)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operations</a:t>
            </a:r>
            <a:endParaRPr sz="2400">
              <a:latin typeface="Times New Roman"/>
              <a:cs typeface="Times New Roman"/>
            </a:endParaRPr>
          </a:p>
          <a:p>
            <a:pPr marL="583565" indent="-570865">
              <a:lnSpc>
                <a:spcPct val="100000"/>
              </a:lnSpc>
              <a:spcBef>
                <a:spcPts val="2435"/>
              </a:spcBef>
              <a:buFont typeface="Arial MT"/>
              <a:buChar char="•"/>
              <a:tabLst>
                <a:tab pos="583565" algn="l"/>
                <a:tab pos="4584700" algn="l"/>
              </a:tabLst>
            </a:pPr>
            <a:r>
              <a:rPr sz="2400" dirty="0">
                <a:latin typeface="Times New Roman"/>
                <a:cs typeface="Times New Roman"/>
              </a:rPr>
              <a:t>Increment: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count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 count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+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	at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most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(n)</a:t>
            </a:r>
            <a:r>
              <a:rPr sz="2400" spc="-10" dirty="0">
                <a:latin typeface="Times New Roman"/>
                <a:cs typeface="Times New Roman"/>
              </a:rPr>
              <a:t> operations</a:t>
            </a:r>
            <a:endParaRPr sz="2400">
              <a:latin typeface="Times New Roman"/>
              <a:cs typeface="Times New Roman"/>
            </a:endParaRPr>
          </a:p>
          <a:p>
            <a:pPr marL="583565" indent="-570865">
              <a:lnSpc>
                <a:spcPct val="100000"/>
              </a:lnSpc>
              <a:spcBef>
                <a:spcPts val="2450"/>
              </a:spcBef>
              <a:buFont typeface="Arial MT"/>
              <a:buChar char="•"/>
              <a:tabLst>
                <a:tab pos="583565" algn="l"/>
                <a:tab pos="4660900" algn="l"/>
              </a:tabLst>
            </a:pPr>
            <a:r>
              <a:rPr sz="2400" dirty="0">
                <a:latin typeface="Times New Roman"/>
                <a:cs typeface="Times New Roman"/>
              </a:rPr>
              <a:t>Return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statement: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return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count</a:t>
            </a:r>
            <a:r>
              <a:rPr sz="2400" dirty="0">
                <a:latin typeface="Times New Roman"/>
                <a:cs typeface="Times New Roman"/>
              </a:rPr>
              <a:t>	(1</a:t>
            </a:r>
            <a:r>
              <a:rPr sz="2400" spc="-10" dirty="0">
                <a:latin typeface="Times New Roman"/>
                <a:cs typeface="Times New Roman"/>
              </a:rPr>
              <a:t> operation)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41640" y="2246503"/>
            <a:ext cx="1728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(n)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operations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56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1769" y="1102233"/>
            <a:ext cx="40614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0" u="none" dirty="0">
                <a:latin typeface="Times New Roman"/>
                <a:cs typeface="Times New Roman"/>
              </a:rPr>
              <a:t>2.</a:t>
            </a:r>
            <a:r>
              <a:rPr sz="2200" b="0" u="none" spc="-50" dirty="0">
                <a:latin typeface="Times New Roman"/>
                <a:cs typeface="Times New Roman"/>
              </a:rPr>
              <a:t> </a:t>
            </a:r>
            <a:r>
              <a:rPr sz="2200" b="0" u="none" dirty="0">
                <a:latin typeface="Times New Roman"/>
                <a:cs typeface="Times New Roman"/>
              </a:rPr>
              <a:t>Count</a:t>
            </a:r>
            <a:r>
              <a:rPr sz="2200" b="0" u="none" spc="-35" dirty="0">
                <a:latin typeface="Times New Roman"/>
                <a:cs typeface="Times New Roman"/>
              </a:rPr>
              <a:t> </a:t>
            </a:r>
            <a:r>
              <a:rPr sz="2200" b="0" u="none" dirty="0">
                <a:latin typeface="Times New Roman"/>
                <a:cs typeface="Times New Roman"/>
              </a:rPr>
              <a:t>the</a:t>
            </a:r>
            <a:r>
              <a:rPr sz="2200" b="0" u="none" spc="-40" dirty="0">
                <a:latin typeface="Times New Roman"/>
                <a:cs typeface="Times New Roman"/>
              </a:rPr>
              <a:t> </a:t>
            </a:r>
            <a:r>
              <a:rPr sz="2200" b="0" u="none" dirty="0">
                <a:latin typeface="Times New Roman"/>
                <a:cs typeface="Times New Roman"/>
              </a:rPr>
              <a:t>Number</a:t>
            </a:r>
            <a:r>
              <a:rPr sz="2200" b="0" u="none" spc="-15" dirty="0">
                <a:latin typeface="Times New Roman"/>
                <a:cs typeface="Times New Roman"/>
              </a:rPr>
              <a:t> </a:t>
            </a:r>
            <a:r>
              <a:rPr sz="2200" b="0" u="none" dirty="0">
                <a:latin typeface="Times New Roman"/>
                <a:cs typeface="Times New Roman"/>
              </a:rPr>
              <a:t>of</a:t>
            </a:r>
            <a:r>
              <a:rPr sz="2200" b="0" u="none" spc="-35" dirty="0">
                <a:latin typeface="Times New Roman"/>
                <a:cs typeface="Times New Roman"/>
              </a:rPr>
              <a:t> </a:t>
            </a:r>
            <a:r>
              <a:rPr sz="2200" b="0" u="none" spc="-10" dirty="0">
                <a:latin typeface="Times New Roman"/>
                <a:cs typeface="Times New Roman"/>
              </a:rPr>
              <a:t>Operations: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769" y="1562586"/>
            <a:ext cx="10873740" cy="4039870"/>
          </a:xfrm>
          <a:prstGeom prst="rect">
            <a:avLst/>
          </a:prstGeom>
        </p:spPr>
        <p:txBody>
          <a:bodyPr vert="horz" wrap="square" lIns="0" tIns="180975" rIns="0" bIns="0" rtlCol="0">
            <a:spAutoFit/>
          </a:bodyPr>
          <a:lstStyle/>
          <a:p>
            <a:pPr marL="218440">
              <a:lnSpc>
                <a:spcPct val="100000"/>
              </a:lnSpc>
              <a:spcBef>
                <a:spcPts val="1425"/>
              </a:spcBef>
            </a:pPr>
            <a:r>
              <a:rPr sz="2200" dirty="0">
                <a:latin typeface="Times New Roman"/>
                <a:cs typeface="Times New Roman"/>
              </a:rPr>
              <a:t>Total</a:t>
            </a:r>
            <a:r>
              <a:rPr sz="2200" spc="229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operations</a:t>
            </a:r>
            <a:r>
              <a:rPr sz="2200" spc="2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2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1</a:t>
            </a:r>
            <a:r>
              <a:rPr sz="2200" spc="2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(initialization)</a:t>
            </a:r>
            <a:r>
              <a:rPr sz="2200" spc="2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+</a:t>
            </a:r>
            <a:r>
              <a:rPr sz="2200" spc="2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(n)</a:t>
            </a:r>
            <a:r>
              <a:rPr sz="2200" spc="229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(loop</a:t>
            </a:r>
            <a:r>
              <a:rPr sz="2200" spc="2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iterations)</a:t>
            </a:r>
            <a:r>
              <a:rPr sz="2200" spc="2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+(n)</a:t>
            </a:r>
            <a:r>
              <a:rPr sz="2200" spc="2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(comparisons)</a:t>
            </a:r>
            <a:r>
              <a:rPr sz="2200" spc="229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+</a:t>
            </a:r>
            <a:r>
              <a:rPr sz="2200" spc="229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at</a:t>
            </a:r>
            <a:r>
              <a:rPr sz="2200" spc="2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most</a:t>
            </a:r>
            <a:r>
              <a:rPr sz="2200" spc="245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(n)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sz="2200" dirty="0">
                <a:latin typeface="Times New Roman"/>
                <a:cs typeface="Times New Roman"/>
              </a:rPr>
              <a:t>(increments)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+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1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(return)</a:t>
            </a:r>
            <a:endParaRPr sz="2200">
              <a:latin typeface="Times New Roman"/>
              <a:cs typeface="Times New Roman"/>
            </a:endParaRPr>
          </a:p>
          <a:p>
            <a:pPr marL="152400">
              <a:lnSpc>
                <a:spcPct val="100000"/>
              </a:lnSpc>
              <a:spcBef>
                <a:spcPts val="2315"/>
              </a:spcBef>
            </a:pPr>
            <a:r>
              <a:rPr sz="2200" dirty="0">
                <a:latin typeface="Times New Roman"/>
                <a:cs typeface="Times New Roman"/>
              </a:rPr>
              <a:t>Sum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(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1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+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n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+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n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+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n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+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1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3n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+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2)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05"/>
              </a:spcBef>
            </a:pPr>
            <a:endParaRPr sz="2200">
              <a:latin typeface="Times New Roman"/>
              <a:cs typeface="Times New Roman"/>
            </a:endParaRPr>
          </a:p>
          <a:p>
            <a:pPr marL="2702560">
              <a:lnSpc>
                <a:spcPct val="100000"/>
              </a:lnSpc>
              <a:tabLst>
                <a:tab pos="3051175" algn="l"/>
              </a:tabLst>
            </a:pPr>
            <a:r>
              <a:rPr sz="2200" spc="-25" dirty="0">
                <a:latin typeface="Times New Roman"/>
                <a:cs typeface="Times New Roman"/>
              </a:rPr>
              <a:t>3.</a:t>
            </a:r>
            <a:r>
              <a:rPr sz="2200" dirty="0">
                <a:latin typeface="Times New Roman"/>
                <a:cs typeface="Times New Roman"/>
              </a:rPr>
              <a:t>	Simplify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Using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Big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Notation:</a:t>
            </a:r>
            <a:endParaRPr sz="2200">
              <a:latin typeface="Times New Roman"/>
              <a:cs typeface="Times New Roman"/>
            </a:endParaRPr>
          </a:p>
          <a:p>
            <a:pPr marL="2907030">
              <a:lnSpc>
                <a:spcPct val="100000"/>
              </a:lnSpc>
              <a:spcBef>
                <a:spcPts val="2320"/>
              </a:spcBef>
            </a:pP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dominant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term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Times New Roman"/>
                <a:cs typeface="Times New Roman"/>
              </a:rPr>
              <a:t>(n).</a:t>
            </a:r>
            <a:endParaRPr sz="2200">
              <a:latin typeface="Times New Roman"/>
              <a:cs typeface="Times New Roman"/>
            </a:endParaRPr>
          </a:p>
          <a:p>
            <a:pPr marL="2911475">
              <a:lnSpc>
                <a:spcPct val="100000"/>
              </a:lnSpc>
              <a:spcBef>
                <a:spcPts val="2315"/>
              </a:spcBef>
              <a:tabLst>
                <a:tab pos="5214620" algn="l"/>
              </a:tabLst>
            </a:pPr>
            <a:r>
              <a:rPr sz="2200" b="1" dirty="0">
                <a:latin typeface="Times New Roman"/>
                <a:cs typeface="Times New Roman"/>
              </a:rPr>
              <a:t>Time</a:t>
            </a:r>
            <a:r>
              <a:rPr sz="2200" b="1" spc="-65" dirty="0">
                <a:latin typeface="Times New Roman"/>
                <a:cs typeface="Times New Roman"/>
              </a:rPr>
              <a:t> </a:t>
            </a:r>
            <a:r>
              <a:rPr sz="2200" b="1" spc="-10" dirty="0">
                <a:latin typeface="Times New Roman"/>
                <a:cs typeface="Times New Roman"/>
              </a:rPr>
              <a:t>Complexity:</a:t>
            </a:r>
            <a:r>
              <a:rPr sz="2200" b="1" dirty="0">
                <a:latin typeface="Times New Roman"/>
                <a:cs typeface="Times New Roman"/>
              </a:rPr>
              <a:t>	</a:t>
            </a:r>
            <a:r>
              <a:rPr sz="2200" b="1" spc="-20" dirty="0">
                <a:latin typeface="Times New Roman"/>
                <a:cs typeface="Times New Roman"/>
              </a:rPr>
              <a:t>O(n)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57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1592" rIns="0" bIns="0" rtlCol="0">
            <a:spAutoFit/>
          </a:bodyPr>
          <a:lstStyle/>
          <a:p>
            <a:pPr marL="302895">
              <a:lnSpc>
                <a:spcPct val="100000"/>
              </a:lnSpc>
              <a:spcBef>
                <a:spcPts val="100"/>
              </a:spcBef>
            </a:pPr>
            <a:r>
              <a:rPr sz="2400" u="none" dirty="0"/>
              <a:t>Find</a:t>
            </a:r>
            <a:r>
              <a:rPr sz="2400" u="none" spc="-20" dirty="0"/>
              <a:t> </a:t>
            </a:r>
            <a:r>
              <a:rPr sz="2400" u="none" dirty="0"/>
              <a:t>the</a:t>
            </a:r>
            <a:r>
              <a:rPr sz="2400" u="none" spc="-15" dirty="0"/>
              <a:t> </a:t>
            </a:r>
            <a:r>
              <a:rPr sz="2400" u="none" spc="-10" dirty="0"/>
              <a:t>Complexity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359535" y="1728673"/>
            <a:ext cx="305308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dirty="0">
                <a:latin typeface="Times New Roman"/>
                <a:cs typeface="Times New Roman"/>
              </a:rPr>
              <a:t>def</a:t>
            </a:r>
            <a:r>
              <a:rPr sz="2400" b="1" i="1" spc="-10" dirty="0">
                <a:latin typeface="Times New Roman"/>
                <a:cs typeface="Times New Roman"/>
              </a:rPr>
              <a:t> print_all_pairs(arr):</a:t>
            </a:r>
            <a:endParaRPr sz="2400">
              <a:latin typeface="Times New Roman"/>
              <a:cs typeface="Times New Roman"/>
            </a:endParaRPr>
          </a:p>
          <a:p>
            <a:pPr marL="469900" marR="1143000" indent="-152400">
              <a:lnSpc>
                <a:spcPct val="100000"/>
              </a:lnSpc>
              <a:spcBef>
                <a:spcPts val="5"/>
              </a:spcBef>
            </a:pPr>
            <a:r>
              <a:rPr sz="2400" b="1" i="1" dirty="0">
                <a:latin typeface="Times New Roman"/>
                <a:cs typeface="Times New Roman"/>
              </a:rPr>
              <a:t>for</a:t>
            </a:r>
            <a:r>
              <a:rPr sz="2400" b="1" i="1" spc="-5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i</a:t>
            </a:r>
            <a:r>
              <a:rPr sz="2400" b="1" i="1" spc="-20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in</a:t>
            </a:r>
            <a:r>
              <a:rPr sz="2400" b="1" i="1" spc="-10" dirty="0">
                <a:latin typeface="Times New Roman"/>
                <a:cs typeface="Times New Roman"/>
              </a:rPr>
              <a:t> </a:t>
            </a:r>
            <a:r>
              <a:rPr sz="2400" b="1" i="1" spc="-20" dirty="0">
                <a:latin typeface="Times New Roman"/>
                <a:cs typeface="Times New Roman"/>
              </a:rPr>
              <a:t>arr: </a:t>
            </a:r>
            <a:r>
              <a:rPr sz="2400" b="1" i="1" dirty="0">
                <a:latin typeface="Times New Roman"/>
                <a:cs typeface="Times New Roman"/>
              </a:rPr>
              <a:t>for</a:t>
            </a:r>
            <a:r>
              <a:rPr sz="2400" b="1" i="1" spc="-10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j</a:t>
            </a:r>
            <a:r>
              <a:rPr sz="2400" b="1" i="1" spc="-20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in</a:t>
            </a:r>
            <a:r>
              <a:rPr sz="2400" b="1" i="1" spc="-5" dirty="0">
                <a:latin typeface="Times New Roman"/>
                <a:cs typeface="Times New Roman"/>
              </a:rPr>
              <a:t> </a:t>
            </a:r>
            <a:r>
              <a:rPr sz="2400" b="1" i="1" spc="-20" dirty="0">
                <a:latin typeface="Times New Roman"/>
                <a:cs typeface="Times New Roman"/>
              </a:rPr>
              <a:t>arr:</a:t>
            </a:r>
            <a:endParaRPr sz="2400">
              <a:latin typeface="Times New Roman"/>
              <a:cs typeface="Times New Roman"/>
            </a:endParaRPr>
          </a:p>
          <a:p>
            <a:pPr marL="774700">
              <a:lnSpc>
                <a:spcPct val="100000"/>
              </a:lnSpc>
            </a:pPr>
            <a:r>
              <a:rPr sz="2400" b="1" i="1" dirty="0">
                <a:latin typeface="Times New Roman"/>
                <a:cs typeface="Times New Roman"/>
              </a:rPr>
              <a:t>print(i,</a:t>
            </a:r>
            <a:r>
              <a:rPr sz="2400" b="1" i="1" spc="-20" dirty="0">
                <a:latin typeface="Times New Roman"/>
                <a:cs typeface="Times New Roman"/>
              </a:rPr>
              <a:t> </a:t>
            </a:r>
            <a:r>
              <a:rPr sz="2400" b="1" i="1" spc="-25" dirty="0">
                <a:latin typeface="Times New Roman"/>
                <a:cs typeface="Times New Roman"/>
              </a:rPr>
              <a:t>j)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2362" y="918958"/>
            <a:ext cx="9068819" cy="45623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58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3419" y="1049019"/>
            <a:ext cx="10490200" cy="14732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59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9163" y="906525"/>
            <a:ext cx="40989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/>
              <a:t>Key</a:t>
            </a:r>
            <a:r>
              <a:rPr sz="2200" spc="-110" dirty="0"/>
              <a:t> </a:t>
            </a:r>
            <a:r>
              <a:rPr sz="2200" dirty="0"/>
              <a:t>Characteristics</a:t>
            </a:r>
            <a:r>
              <a:rPr sz="2200" spc="-45" dirty="0"/>
              <a:t> </a:t>
            </a:r>
            <a:r>
              <a:rPr sz="2200" dirty="0"/>
              <a:t>of</a:t>
            </a:r>
            <a:r>
              <a:rPr sz="2200" spc="-140" dirty="0"/>
              <a:t> </a:t>
            </a:r>
            <a:r>
              <a:rPr sz="2200" spc="-10" dirty="0"/>
              <a:t>Algorithms</a:t>
            </a:r>
            <a:endParaRPr sz="220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88818" rIns="0" bIns="0" rtlCol="0">
            <a:spAutoFit/>
          </a:bodyPr>
          <a:lstStyle/>
          <a:p>
            <a:pPr marL="721995" indent="-456565">
              <a:lnSpc>
                <a:spcPct val="100000"/>
              </a:lnSpc>
              <a:spcBef>
                <a:spcPts val="1420"/>
              </a:spcBef>
              <a:buAutoNum type="arabicPeriod"/>
              <a:tabLst>
                <a:tab pos="722630" algn="l"/>
              </a:tabLst>
            </a:pPr>
            <a:r>
              <a:rPr b="1" spc="-10" dirty="0">
                <a:latin typeface="Times New Roman"/>
                <a:cs typeface="Times New Roman"/>
              </a:rPr>
              <a:t>Finiteness</a:t>
            </a:r>
            <a:r>
              <a:rPr spc="-10" dirty="0"/>
              <a:t>:</a:t>
            </a:r>
            <a:r>
              <a:rPr spc="-130" dirty="0"/>
              <a:t> </a:t>
            </a:r>
            <a:r>
              <a:rPr dirty="0"/>
              <a:t>An</a:t>
            </a:r>
            <a:r>
              <a:rPr spc="-35" dirty="0"/>
              <a:t> </a:t>
            </a:r>
            <a:r>
              <a:rPr dirty="0"/>
              <a:t>algorithm</a:t>
            </a:r>
            <a:r>
              <a:rPr spc="-40" dirty="0"/>
              <a:t> </a:t>
            </a:r>
            <a:r>
              <a:rPr dirty="0"/>
              <a:t>must</a:t>
            </a:r>
            <a:r>
              <a:rPr spc="-15" dirty="0"/>
              <a:t> </a:t>
            </a:r>
            <a:r>
              <a:rPr dirty="0"/>
              <a:t>have</a:t>
            </a:r>
            <a:r>
              <a:rPr spc="-30" dirty="0"/>
              <a:t> </a:t>
            </a:r>
            <a:r>
              <a:rPr dirty="0"/>
              <a:t>a</a:t>
            </a:r>
            <a:r>
              <a:rPr spc="-40" dirty="0"/>
              <a:t> </a:t>
            </a:r>
            <a:r>
              <a:rPr dirty="0"/>
              <a:t>finite</a:t>
            </a:r>
            <a:r>
              <a:rPr spc="-30" dirty="0"/>
              <a:t> </a:t>
            </a:r>
            <a:r>
              <a:rPr dirty="0"/>
              <a:t>number</a:t>
            </a:r>
            <a:r>
              <a:rPr spc="-10" dirty="0"/>
              <a:t> </a:t>
            </a:r>
            <a:r>
              <a:rPr dirty="0"/>
              <a:t>of</a:t>
            </a:r>
            <a:r>
              <a:rPr spc="-35" dirty="0"/>
              <a:t> </a:t>
            </a:r>
            <a:r>
              <a:rPr spc="-10" dirty="0"/>
              <a:t>steps.</a:t>
            </a:r>
          </a:p>
          <a:p>
            <a:pPr marL="721995" indent="-456565">
              <a:lnSpc>
                <a:spcPct val="100000"/>
              </a:lnSpc>
              <a:spcBef>
                <a:spcPts val="1325"/>
              </a:spcBef>
              <a:buAutoNum type="arabicPeriod"/>
              <a:tabLst>
                <a:tab pos="722630" algn="l"/>
              </a:tabLst>
            </a:pPr>
            <a:r>
              <a:rPr b="1" dirty="0">
                <a:latin typeface="Times New Roman"/>
                <a:cs typeface="Times New Roman"/>
              </a:rPr>
              <a:t>Definiteness</a:t>
            </a:r>
            <a:r>
              <a:rPr dirty="0"/>
              <a:t>:</a:t>
            </a:r>
            <a:r>
              <a:rPr spc="-30" dirty="0"/>
              <a:t> </a:t>
            </a:r>
            <a:r>
              <a:rPr dirty="0"/>
              <a:t>Each</a:t>
            </a:r>
            <a:r>
              <a:rPr spc="-50" dirty="0"/>
              <a:t> </a:t>
            </a:r>
            <a:r>
              <a:rPr dirty="0"/>
              <a:t>step</a:t>
            </a:r>
            <a:r>
              <a:rPr spc="-50" dirty="0"/>
              <a:t> </a:t>
            </a:r>
            <a:r>
              <a:rPr dirty="0"/>
              <a:t>must</a:t>
            </a:r>
            <a:r>
              <a:rPr spc="-35" dirty="0"/>
              <a:t> </a:t>
            </a:r>
            <a:r>
              <a:rPr dirty="0"/>
              <a:t>be</a:t>
            </a:r>
            <a:r>
              <a:rPr spc="-60" dirty="0"/>
              <a:t> </a:t>
            </a:r>
            <a:r>
              <a:rPr dirty="0"/>
              <a:t>clearly</a:t>
            </a:r>
            <a:r>
              <a:rPr spc="-40" dirty="0"/>
              <a:t> </a:t>
            </a:r>
            <a:r>
              <a:rPr dirty="0"/>
              <a:t>and</a:t>
            </a:r>
            <a:r>
              <a:rPr spc="-60" dirty="0"/>
              <a:t> </a:t>
            </a:r>
            <a:r>
              <a:rPr dirty="0"/>
              <a:t>unambiguously</a:t>
            </a:r>
            <a:r>
              <a:rPr spc="-40" dirty="0"/>
              <a:t> </a:t>
            </a:r>
            <a:r>
              <a:rPr spc="-10" dirty="0"/>
              <a:t>defined.</a:t>
            </a:r>
          </a:p>
          <a:p>
            <a:pPr marL="721995" indent="-456565">
              <a:lnSpc>
                <a:spcPct val="100000"/>
              </a:lnSpc>
              <a:spcBef>
                <a:spcPts val="1320"/>
              </a:spcBef>
              <a:buAutoNum type="arabicPeriod"/>
              <a:tabLst>
                <a:tab pos="722630" algn="l"/>
              </a:tabLst>
            </a:pPr>
            <a:r>
              <a:rPr b="1" spc="-10" dirty="0">
                <a:latin typeface="Times New Roman"/>
                <a:cs typeface="Times New Roman"/>
              </a:rPr>
              <a:t>Input</a:t>
            </a:r>
            <a:r>
              <a:rPr spc="-10" dirty="0"/>
              <a:t>:</a:t>
            </a:r>
            <a:r>
              <a:rPr spc="-130" dirty="0"/>
              <a:t> </a:t>
            </a:r>
            <a:r>
              <a:rPr dirty="0"/>
              <a:t>An</a:t>
            </a:r>
            <a:r>
              <a:rPr spc="-50" dirty="0"/>
              <a:t> </a:t>
            </a:r>
            <a:r>
              <a:rPr dirty="0"/>
              <a:t>algorithm</a:t>
            </a:r>
            <a:r>
              <a:rPr spc="-35" dirty="0"/>
              <a:t> </a:t>
            </a:r>
            <a:r>
              <a:rPr dirty="0"/>
              <a:t>should</a:t>
            </a:r>
            <a:r>
              <a:rPr spc="-35" dirty="0"/>
              <a:t> </a:t>
            </a:r>
            <a:r>
              <a:rPr dirty="0"/>
              <a:t>have</a:t>
            </a:r>
            <a:r>
              <a:rPr spc="-35" dirty="0"/>
              <a:t> </a:t>
            </a:r>
            <a:r>
              <a:rPr dirty="0"/>
              <a:t>zero</a:t>
            </a:r>
            <a:r>
              <a:rPr spc="-30" dirty="0"/>
              <a:t> </a:t>
            </a:r>
            <a:r>
              <a:rPr dirty="0"/>
              <a:t>or</a:t>
            </a:r>
            <a:r>
              <a:rPr spc="-35" dirty="0"/>
              <a:t> </a:t>
            </a:r>
            <a:r>
              <a:rPr dirty="0"/>
              <a:t>more</a:t>
            </a:r>
            <a:r>
              <a:rPr spc="-15" dirty="0"/>
              <a:t> </a:t>
            </a:r>
            <a:r>
              <a:rPr spc="-10" dirty="0"/>
              <a:t>inputs.</a:t>
            </a:r>
          </a:p>
          <a:p>
            <a:pPr marL="721995" indent="-456565">
              <a:lnSpc>
                <a:spcPct val="100000"/>
              </a:lnSpc>
              <a:spcBef>
                <a:spcPts val="1320"/>
              </a:spcBef>
              <a:buAutoNum type="arabicPeriod"/>
              <a:tabLst>
                <a:tab pos="722630" algn="l"/>
              </a:tabLst>
            </a:pPr>
            <a:r>
              <a:rPr b="1" spc="-10" dirty="0">
                <a:latin typeface="Times New Roman"/>
                <a:cs typeface="Times New Roman"/>
              </a:rPr>
              <a:t>Output</a:t>
            </a:r>
            <a:r>
              <a:rPr spc="-10" dirty="0"/>
              <a:t>:</a:t>
            </a:r>
            <a:r>
              <a:rPr spc="-125" dirty="0"/>
              <a:t> </a:t>
            </a:r>
            <a:r>
              <a:rPr dirty="0"/>
              <a:t>An</a:t>
            </a:r>
            <a:r>
              <a:rPr spc="-35" dirty="0"/>
              <a:t> </a:t>
            </a:r>
            <a:r>
              <a:rPr dirty="0"/>
              <a:t>algorithm</a:t>
            </a:r>
            <a:r>
              <a:rPr spc="-35" dirty="0"/>
              <a:t> </a:t>
            </a:r>
            <a:r>
              <a:rPr dirty="0"/>
              <a:t>must</a:t>
            </a:r>
            <a:r>
              <a:rPr spc="-15" dirty="0"/>
              <a:t> </a:t>
            </a:r>
            <a:r>
              <a:rPr dirty="0"/>
              <a:t>produce</a:t>
            </a:r>
            <a:r>
              <a:rPr spc="-35" dirty="0"/>
              <a:t> </a:t>
            </a:r>
            <a:r>
              <a:rPr dirty="0"/>
              <a:t>at</a:t>
            </a:r>
            <a:r>
              <a:rPr spc="-35" dirty="0"/>
              <a:t> </a:t>
            </a:r>
            <a:r>
              <a:rPr dirty="0"/>
              <a:t>least</a:t>
            </a:r>
            <a:r>
              <a:rPr spc="-20" dirty="0"/>
              <a:t> </a:t>
            </a:r>
            <a:r>
              <a:rPr dirty="0"/>
              <a:t>one</a:t>
            </a:r>
            <a:r>
              <a:rPr spc="-45" dirty="0"/>
              <a:t> </a:t>
            </a:r>
            <a:r>
              <a:rPr spc="-10" dirty="0"/>
              <a:t>output.</a:t>
            </a:r>
          </a:p>
          <a:p>
            <a:pPr marL="721995" indent="-456565">
              <a:lnSpc>
                <a:spcPct val="100000"/>
              </a:lnSpc>
              <a:spcBef>
                <a:spcPts val="1320"/>
              </a:spcBef>
              <a:buAutoNum type="arabicPeriod"/>
              <a:tabLst>
                <a:tab pos="722630" algn="l"/>
              </a:tabLst>
            </a:pPr>
            <a:r>
              <a:rPr b="1" dirty="0">
                <a:latin typeface="Times New Roman"/>
                <a:cs typeface="Times New Roman"/>
              </a:rPr>
              <a:t>Effectiveness</a:t>
            </a:r>
            <a:r>
              <a:rPr dirty="0"/>
              <a:t>:</a:t>
            </a:r>
            <a:r>
              <a:rPr spc="75" dirty="0"/>
              <a:t> </a:t>
            </a:r>
            <a:r>
              <a:rPr dirty="0"/>
              <a:t>Each</a:t>
            </a:r>
            <a:r>
              <a:rPr spc="75" dirty="0"/>
              <a:t> </a:t>
            </a:r>
            <a:r>
              <a:rPr dirty="0"/>
              <a:t>step</a:t>
            </a:r>
            <a:r>
              <a:rPr spc="75" dirty="0"/>
              <a:t> </a:t>
            </a:r>
            <a:r>
              <a:rPr dirty="0"/>
              <a:t>can</a:t>
            </a:r>
            <a:r>
              <a:rPr spc="70" dirty="0"/>
              <a:t> </a:t>
            </a:r>
            <a:r>
              <a:rPr dirty="0"/>
              <a:t>be</a:t>
            </a:r>
            <a:r>
              <a:rPr spc="60" dirty="0"/>
              <a:t> </a:t>
            </a:r>
            <a:r>
              <a:rPr dirty="0"/>
              <a:t>carried</a:t>
            </a:r>
            <a:r>
              <a:rPr spc="60" dirty="0"/>
              <a:t> </a:t>
            </a:r>
            <a:r>
              <a:rPr dirty="0"/>
              <a:t>out</a:t>
            </a:r>
            <a:r>
              <a:rPr spc="75" dirty="0"/>
              <a:t> </a:t>
            </a:r>
            <a:r>
              <a:rPr dirty="0"/>
              <a:t>with</a:t>
            </a:r>
            <a:r>
              <a:rPr spc="65" dirty="0"/>
              <a:t> </a:t>
            </a:r>
            <a:r>
              <a:rPr dirty="0"/>
              <a:t>finite</a:t>
            </a:r>
            <a:r>
              <a:rPr spc="70" dirty="0"/>
              <a:t> </a:t>
            </a:r>
            <a:r>
              <a:rPr dirty="0"/>
              <a:t>amount</a:t>
            </a:r>
            <a:r>
              <a:rPr spc="85" dirty="0"/>
              <a:t> </a:t>
            </a:r>
            <a:r>
              <a:rPr dirty="0"/>
              <a:t>of</a:t>
            </a:r>
            <a:r>
              <a:rPr spc="60" dirty="0"/>
              <a:t> </a:t>
            </a:r>
            <a:r>
              <a:rPr dirty="0"/>
              <a:t>effort,</a:t>
            </a:r>
            <a:r>
              <a:rPr spc="85" dirty="0"/>
              <a:t> </a:t>
            </a:r>
            <a:r>
              <a:rPr dirty="0"/>
              <a:t>in</a:t>
            </a:r>
            <a:r>
              <a:rPr spc="85" dirty="0"/>
              <a:t> </a:t>
            </a:r>
            <a:r>
              <a:rPr dirty="0"/>
              <a:t>principle,</a:t>
            </a:r>
            <a:r>
              <a:rPr spc="75" dirty="0"/>
              <a:t> </a:t>
            </a:r>
            <a:r>
              <a:rPr dirty="0"/>
              <a:t>by</a:t>
            </a:r>
            <a:r>
              <a:rPr spc="80" dirty="0"/>
              <a:t> </a:t>
            </a:r>
            <a:r>
              <a:rPr spc="-50" dirty="0"/>
              <a:t>a</a:t>
            </a:r>
          </a:p>
          <a:p>
            <a:pPr marL="722630">
              <a:lnSpc>
                <a:spcPct val="100000"/>
              </a:lnSpc>
              <a:spcBef>
                <a:spcPts val="1320"/>
              </a:spcBef>
            </a:pPr>
            <a:r>
              <a:rPr dirty="0"/>
              <a:t>person</a:t>
            </a:r>
            <a:r>
              <a:rPr spc="-45" dirty="0"/>
              <a:t> </a:t>
            </a:r>
            <a:r>
              <a:rPr dirty="0"/>
              <a:t>using</a:t>
            </a:r>
            <a:r>
              <a:rPr spc="-40" dirty="0"/>
              <a:t> </a:t>
            </a:r>
            <a:r>
              <a:rPr dirty="0"/>
              <a:t>a</a:t>
            </a:r>
            <a:r>
              <a:rPr spc="-40" dirty="0"/>
              <a:t> </a:t>
            </a:r>
            <a:r>
              <a:rPr dirty="0"/>
              <a:t>pencil</a:t>
            </a:r>
            <a:r>
              <a:rPr spc="-35" dirty="0"/>
              <a:t> </a:t>
            </a:r>
            <a:r>
              <a:rPr dirty="0"/>
              <a:t>and</a:t>
            </a:r>
            <a:r>
              <a:rPr spc="-45" dirty="0"/>
              <a:t> </a:t>
            </a:r>
            <a:r>
              <a:rPr spc="-10" dirty="0"/>
              <a:t>paper.</a:t>
            </a:r>
          </a:p>
          <a:p>
            <a:pPr marL="721995" indent="-456565">
              <a:lnSpc>
                <a:spcPct val="100000"/>
              </a:lnSpc>
              <a:spcBef>
                <a:spcPts val="1320"/>
              </a:spcBef>
              <a:buAutoNum type="arabicPeriod" startAt="6"/>
              <a:tabLst>
                <a:tab pos="722630" algn="l"/>
              </a:tabLst>
            </a:pPr>
            <a:r>
              <a:rPr b="1" spc="-10" dirty="0">
                <a:latin typeface="Times New Roman"/>
                <a:cs typeface="Times New Roman"/>
              </a:rPr>
              <a:t>Correctness</a:t>
            </a:r>
            <a:r>
              <a:rPr spc="-10" dirty="0"/>
              <a:t>:</a:t>
            </a:r>
            <a:r>
              <a:rPr spc="-60" dirty="0"/>
              <a:t> </a:t>
            </a:r>
            <a:r>
              <a:rPr dirty="0"/>
              <a:t>They</a:t>
            </a:r>
            <a:r>
              <a:rPr spc="-40" dirty="0"/>
              <a:t> </a:t>
            </a:r>
            <a:r>
              <a:rPr dirty="0"/>
              <a:t>should</a:t>
            </a:r>
            <a:r>
              <a:rPr spc="-50" dirty="0"/>
              <a:t> </a:t>
            </a:r>
            <a:r>
              <a:rPr dirty="0"/>
              <a:t>solve</a:t>
            </a:r>
            <a:r>
              <a:rPr spc="-50" dirty="0"/>
              <a:t> </a:t>
            </a:r>
            <a:r>
              <a:rPr dirty="0"/>
              <a:t>the</a:t>
            </a:r>
            <a:r>
              <a:rPr spc="-50" dirty="0"/>
              <a:t> </a:t>
            </a:r>
            <a:r>
              <a:rPr dirty="0"/>
              <a:t>problem</a:t>
            </a:r>
            <a:r>
              <a:rPr spc="-40" dirty="0"/>
              <a:t> </a:t>
            </a:r>
            <a:r>
              <a:rPr dirty="0"/>
              <a:t>they</a:t>
            </a:r>
            <a:r>
              <a:rPr spc="-35" dirty="0"/>
              <a:t> </a:t>
            </a:r>
            <a:r>
              <a:rPr dirty="0"/>
              <a:t>are</a:t>
            </a:r>
            <a:r>
              <a:rPr spc="-35" dirty="0"/>
              <a:t> </a:t>
            </a:r>
            <a:r>
              <a:rPr dirty="0"/>
              <a:t>designed</a:t>
            </a:r>
            <a:r>
              <a:rPr spc="-55" dirty="0"/>
              <a:t> </a:t>
            </a:r>
            <a:r>
              <a:rPr spc="-20" dirty="0"/>
              <a:t>for.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60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8307" y="915670"/>
            <a:ext cx="328866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0" marR="5080" indent="-304800">
              <a:lnSpc>
                <a:spcPct val="100000"/>
              </a:lnSpc>
              <a:spcBef>
                <a:spcPts val="100"/>
              </a:spcBef>
            </a:pPr>
            <a:r>
              <a:rPr sz="2400" i="1" u="none" dirty="0">
                <a:latin typeface="Times New Roman"/>
                <a:cs typeface="Times New Roman"/>
              </a:rPr>
              <a:t>def</a:t>
            </a:r>
            <a:r>
              <a:rPr sz="2400" i="1" u="none" spc="-5" dirty="0">
                <a:latin typeface="Times New Roman"/>
                <a:cs typeface="Times New Roman"/>
              </a:rPr>
              <a:t> </a:t>
            </a:r>
            <a:r>
              <a:rPr sz="2400" i="1" u="none" spc="-10" dirty="0">
                <a:latin typeface="Times New Roman"/>
                <a:cs typeface="Times New Roman"/>
              </a:rPr>
              <a:t>print_all_triplets(arr): </a:t>
            </a:r>
            <a:r>
              <a:rPr sz="2400" i="1" u="none" dirty="0">
                <a:latin typeface="Times New Roman"/>
                <a:cs typeface="Times New Roman"/>
              </a:rPr>
              <a:t>for</a:t>
            </a:r>
            <a:r>
              <a:rPr sz="2400" i="1" u="none" spc="-5" dirty="0">
                <a:latin typeface="Times New Roman"/>
                <a:cs typeface="Times New Roman"/>
              </a:rPr>
              <a:t> </a:t>
            </a:r>
            <a:r>
              <a:rPr sz="2400" i="1" u="none" dirty="0">
                <a:latin typeface="Times New Roman"/>
                <a:cs typeface="Times New Roman"/>
              </a:rPr>
              <a:t>i</a:t>
            </a:r>
            <a:r>
              <a:rPr sz="2400" i="1" u="none" spc="-20" dirty="0">
                <a:latin typeface="Times New Roman"/>
                <a:cs typeface="Times New Roman"/>
              </a:rPr>
              <a:t> </a:t>
            </a:r>
            <a:r>
              <a:rPr sz="2400" i="1" u="none" dirty="0">
                <a:latin typeface="Times New Roman"/>
                <a:cs typeface="Times New Roman"/>
              </a:rPr>
              <a:t>in</a:t>
            </a:r>
            <a:r>
              <a:rPr sz="2400" i="1" u="none" spc="-10" dirty="0">
                <a:latin typeface="Times New Roman"/>
                <a:cs typeface="Times New Roman"/>
              </a:rPr>
              <a:t> </a:t>
            </a:r>
            <a:r>
              <a:rPr sz="2400" i="1" u="none" spc="-20" dirty="0">
                <a:latin typeface="Times New Roman"/>
                <a:cs typeface="Times New Roman"/>
              </a:rPr>
              <a:t>arr:</a:t>
            </a:r>
            <a:endParaRPr sz="2400">
              <a:latin typeface="Times New Roman"/>
              <a:cs typeface="Times New Roman"/>
            </a:endParaRPr>
          </a:p>
          <a:p>
            <a:pPr marL="698500" marR="991869" indent="-229235">
              <a:lnSpc>
                <a:spcPct val="100000"/>
              </a:lnSpc>
            </a:pPr>
            <a:r>
              <a:rPr sz="2400" i="1" u="none" dirty="0">
                <a:latin typeface="Times New Roman"/>
                <a:cs typeface="Times New Roman"/>
              </a:rPr>
              <a:t>for</a:t>
            </a:r>
            <a:r>
              <a:rPr sz="2400" i="1" u="none" spc="-10" dirty="0">
                <a:latin typeface="Times New Roman"/>
                <a:cs typeface="Times New Roman"/>
              </a:rPr>
              <a:t> </a:t>
            </a:r>
            <a:r>
              <a:rPr sz="2400" i="1" u="none" dirty="0">
                <a:latin typeface="Times New Roman"/>
                <a:cs typeface="Times New Roman"/>
              </a:rPr>
              <a:t>j</a:t>
            </a:r>
            <a:r>
              <a:rPr sz="2400" i="1" u="none" spc="-20" dirty="0">
                <a:latin typeface="Times New Roman"/>
                <a:cs typeface="Times New Roman"/>
              </a:rPr>
              <a:t> </a:t>
            </a:r>
            <a:r>
              <a:rPr sz="2400" i="1" u="none" dirty="0">
                <a:latin typeface="Times New Roman"/>
                <a:cs typeface="Times New Roman"/>
              </a:rPr>
              <a:t>in</a:t>
            </a:r>
            <a:r>
              <a:rPr sz="2400" i="1" u="none" spc="-10" dirty="0">
                <a:latin typeface="Times New Roman"/>
                <a:cs typeface="Times New Roman"/>
              </a:rPr>
              <a:t> </a:t>
            </a:r>
            <a:r>
              <a:rPr sz="2400" i="1" u="none" spc="-20" dirty="0">
                <a:latin typeface="Times New Roman"/>
                <a:cs typeface="Times New Roman"/>
              </a:rPr>
              <a:t>arr: </a:t>
            </a:r>
            <a:r>
              <a:rPr sz="2400" i="1" u="none" dirty="0">
                <a:latin typeface="Times New Roman"/>
                <a:cs typeface="Times New Roman"/>
              </a:rPr>
              <a:t>for</a:t>
            </a:r>
            <a:r>
              <a:rPr sz="2400" i="1" u="none" spc="-10" dirty="0">
                <a:latin typeface="Times New Roman"/>
                <a:cs typeface="Times New Roman"/>
              </a:rPr>
              <a:t> </a:t>
            </a:r>
            <a:r>
              <a:rPr sz="2400" i="1" u="none" dirty="0">
                <a:latin typeface="Times New Roman"/>
                <a:cs typeface="Times New Roman"/>
              </a:rPr>
              <a:t>k</a:t>
            </a:r>
            <a:r>
              <a:rPr sz="2400" i="1" u="none" spc="-10" dirty="0">
                <a:latin typeface="Times New Roman"/>
                <a:cs typeface="Times New Roman"/>
              </a:rPr>
              <a:t> </a:t>
            </a:r>
            <a:r>
              <a:rPr sz="2400" i="1" u="none" dirty="0">
                <a:latin typeface="Times New Roman"/>
                <a:cs typeface="Times New Roman"/>
              </a:rPr>
              <a:t>in</a:t>
            </a:r>
            <a:r>
              <a:rPr sz="2400" i="1" u="none" spc="-20" dirty="0">
                <a:latin typeface="Times New Roman"/>
                <a:cs typeface="Times New Roman"/>
              </a:rPr>
              <a:t> arr: </a:t>
            </a:r>
            <a:r>
              <a:rPr sz="2400" i="1" u="none" dirty="0">
                <a:latin typeface="Times New Roman"/>
                <a:cs typeface="Times New Roman"/>
              </a:rPr>
              <a:t>print(i,</a:t>
            </a:r>
            <a:r>
              <a:rPr sz="2400" i="1" u="none" spc="-25" dirty="0">
                <a:latin typeface="Times New Roman"/>
                <a:cs typeface="Times New Roman"/>
              </a:rPr>
              <a:t> </a:t>
            </a:r>
            <a:r>
              <a:rPr sz="2400" i="1" u="none" dirty="0">
                <a:latin typeface="Times New Roman"/>
                <a:cs typeface="Times New Roman"/>
              </a:rPr>
              <a:t>j,</a:t>
            </a:r>
            <a:r>
              <a:rPr sz="2400" i="1" u="none" spc="-5" dirty="0">
                <a:latin typeface="Times New Roman"/>
                <a:cs typeface="Times New Roman"/>
              </a:rPr>
              <a:t> </a:t>
            </a:r>
            <a:r>
              <a:rPr sz="2400" i="1" u="none" spc="-35" dirty="0">
                <a:latin typeface="Times New Roman"/>
                <a:cs typeface="Times New Roman"/>
              </a:rPr>
              <a:t>k)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9795" y="771543"/>
            <a:ext cx="9456986" cy="540751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61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9414" y="1114388"/>
            <a:ext cx="10751291" cy="144524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62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63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7146" y="995553"/>
            <a:ext cx="213677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6100" marR="5080" indent="-533400">
              <a:lnSpc>
                <a:spcPct val="100000"/>
              </a:lnSpc>
              <a:spcBef>
                <a:spcPts val="100"/>
              </a:spcBef>
            </a:pPr>
            <a:r>
              <a:rPr sz="2400" b="1" i="1" dirty="0">
                <a:latin typeface="Times New Roman"/>
                <a:cs typeface="Times New Roman"/>
              </a:rPr>
              <a:t>def</a:t>
            </a:r>
            <a:r>
              <a:rPr sz="2400" b="1" i="1" spc="-5" dirty="0">
                <a:latin typeface="Times New Roman"/>
                <a:cs typeface="Times New Roman"/>
              </a:rPr>
              <a:t> </a:t>
            </a:r>
            <a:r>
              <a:rPr sz="2400" b="1" i="1" spc="-10" dirty="0">
                <a:latin typeface="Times New Roman"/>
                <a:cs typeface="Times New Roman"/>
              </a:rPr>
              <a:t>fibonacci(n): </a:t>
            </a:r>
            <a:r>
              <a:rPr sz="2400" b="1" i="1" dirty="0">
                <a:latin typeface="Times New Roman"/>
                <a:cs typeface="Times New Roman"/>
              </a:rPr>
              <a:t>if</a:t>
            </a:r>
            <a:r>
              <a:rPr sz="2400" b="1" i="1" spc="-10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n</a:t>
            </a:r>
            <a:r>
              <a:rPr sz="2400" b="1" i="1" spc="-5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&lt;=</a:t>
            </a:r>
            <a:r>
              <a:rPr sz="2400" b="1" i="1" spc="-20" dirty="0">
                <a:latin typeface="Times New Roman"/>
                <a:cs typeface="Times New Roman"/>
              </a:rPr>
              <a:t> </a:t>
            </a:r>
            <a:r>
              <a:rPr sz="2400" b="1" i="1" spc="-25" dirty="0">
                <a:latin typeface="Times New Roman"/>
                <a:cs typeface="Times New Roman"/>
              </a:rPr>
              <a:t>1:</a:t>
            </a:r>
            <a:endParaRPr sz="2400">
              <a:latin typeface="Times New Roman"/>
              <a:cs typeface="Times New Roman"/>
            </a:endParaRPr>
          </a:p>
          <a:p>
            <a:pPr marL="546100" marR="234315" indent="304165">
              <a:lnSpc>
                <a:spcPct val="100000"/>
              </a:lnSpc>
            </a:pPr>
            <a:r>
              <a:rPr sz="2400" b="1" i="1" dirty="0">
                <a:latin typeface="Times New Roman"/>
                <a:cs typeface="Times New Roman"/>
              </a:rPr>
              <a:t>return</a:t>
            </a:r>
            <a:r>
              <a:rPr sz="2400" b="1" i="1" spc="-35" dirty="0">
                <a:latin typeface="Times New Roman"/>
                <a:cs typeface="Times New Roman"/>
              </a:rPr>
              <a:t> </a:t>
            </a:r>
            <a:r>
              <a:rPr sz="2400" b="1" i="1" spc="-50" dirty="0">
                <a:latin typeface="Times New Roman"/>
                <a:cs typeface="Times New Roman"/>
              </a:rPr>
              <a:t>n </a:t>
            </a:r>
            <a:r>
              <a:rPr sz="2400" b="1" i="1" spc="-10" dirty="0">
                <a:latin typeface="Times New Roman"/>
                <a:cs typeface="Times New Roman"/>
              </a:rPr>
              <a:t>else: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25321" y="2458973"/>
            <a:ext cx="51174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dirty="0">
                <a:latin typeface="Times New Roman"/>
                <a:cs typeface="Times New Roman"/>
              </a:rPr>
              <a:t>return</a:t>
            </a:r>
            <a:r>
              <a:rPr sz="2400" b="1" i="1" spc="-25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fibonacci(n</a:t>
            </a:r>
            <a:r>
              <a:rPr sz="2400" b="1" i="1" spc="-45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-</a:t>
            </a:r>
            <a:r>
              <a:rPr sz="2400" b="1" i="1" spc="-30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1)</a:t>
            </a:r>
            <a:r>
              <a:rPr sz="2400" b="1" i="1" spc="-20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+</a:t>
            </a:r>
            <a:r>
              <a:rPr sz="2400" b="1" i="1" spc="-15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fibonacci(n</a:t>
            </a:r>
            <a:r>
              <a:rPr sz="2400" b="1" i="1" spc="-50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-</a:t>
            </a:r>
            <a:r>
              <a:rPr sz="2400" b="1" i="1" spc="-20" dirty="0">
                <a:latin typeface="Times New Roman"/>
                <a:cs typeface="Times New Roman"/>
              </a:rPr>
              <a:t> </a:t>
            </a:r>
            <a:r>
              <a:rPr sz="2400" b="1" i="1" spc="-25" dirty="0">
                <a:latin typeface="Times New Roman"/>
                <a:cs typeface="Times New Roman"/>
              </a:rPr>
              <a:t>2)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619" y="982166"/>
            <a:ext cx="10086776" cy="505482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37001" y="95250"/>
            <a:ext cx="5151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none" dirty="0"/>
              <a:t>Exponential</a:t>
            </a:r>
            <a:r>
              <a:rPr sz="2400" u="none" spc="-110" dirty="0"/>
              <a:t> </a:t>
            </a:r>
            <a:r>
              <a:rPr sz="2400" u="none" dirty="0"/>
              <a:t>Time</a:t>
            </a:r>
            <a:r>
              <a:rPr sz="2400" u="none" spc="-65" dirty="0"/>
              <a:t> </a:t>
            </a:r>
            <a:r>
              <a:rPr sz="2400" u="none" dirty="0"/>
              <a:t>Complexity</a:t>
            </a:r>
            <a:r>
              <a:rPr sz="2400" u="none" spc="-85" dirty="0"/>
              <a:t> </a:t>
            </a:r>
            <a:r>
              <a:rPr sz="2400" u="none" spc="-10" dirty="0"/>
              <a:t>(O(2^n))</a:t>
            </a:r>
            <a:endParaRPr sz="240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64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sng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</a:rPr>
              <a:t>Asymptotic</a:t>
            </a:r>
            <a:r>
              <a:rPr sz="2400" u="sng" spc="-65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</a:rPr>
              <a:t> </a:t>
            </a:r>
            <a:r>
              <a:rPr sz="2400" u="sng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</a:rPr>
              <a:t>notation:</a:t>
            </a:r>
            <a:r>
              <a:rPr sz="2400" u="sng" spc="-75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</a:rPr>
              <a:t> </a:t>
            </a:r>
            <a:r>
              <a:rPr sz="2400" u="sng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</a:rPr>
              <a:t>formal</a:t>
            </a:r>
            <a:r>
              <a:rPr sz="2400" u="sng" spc="-65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</a:rPr>
              <a:t> </a:t>
            </a:r>
            <a:r>
              <a:rPr sz="2400" u="sng" spc="-10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</a:rPr>
              <a:t>defenitions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232054" y="1381611"/>
            <a:ext cx="11713845" cy="16713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50100"/>
              </a:lnSpc>
              <a:spcBef>
                <a:spcPts val="90"/>
              </a:spcBef>
            </a:pPr>
            <a:r>
              <a:rPr sz="2400" dirty="0">
                <a:latin typeface="Times New Roman"/>
                <a:cs typeface="Times New Roman"/>
              </a:rPr>
              <a:t>Big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notation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1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used</a:t>
            </a:r>
            <a:r>
              <a:rPr sz="2400" spc="1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describe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1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upper</a:t>
            </a:r>
            <a:r>
              <a:rPr sz="2400" spc="1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bound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1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time</a:t>
            </a:r>
            <a:r>
              <a:rPr sz="2400" spc="1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complexity</a:t>
            </a:r>
            <a:r>
              <a:rPr sz="2400" spc="1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algorithm.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It </a:t>
            </a:r>
            <a:r>
              <a:rPr sz="2400" dirty="0">
                <a:latin typeface="Times New Roman"/>
                <a:cs typeface="Times New Roman"/>
              </a:rPr>
              <a:t>provides</a:t>
            </a:r>
            <a:r>
              <a:rPr sz="2400" spc="1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way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express</a:t>
            </a:r>
            <a:r>
              <a:rPr sz="2400" spc="1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how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runtime</a:t>
            </a:r>
            <a:r>
              <a:rPr sz="2400" spc="1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1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algorithm</a:t>
            </a:r>
            <a:r>
              <a:rPr sz="2400" spc="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grows</a:t>
            </a:r>
            <a:r>
              <a:rPr sz="2400" spc="1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relative</a:t>
            </a:r>
            <a:r>
              <a:rPr sz="2400" spc="1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input</a:t>
            </a:r>
            <a:r>
              <a:rPr sz="2400" spc="1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size</a:t>
            </a:r>
            <a:r>
              <a:rPr sz="2400" spc="14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in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worst-</a:t>
            </a:r>
            <a:r>
              <a:rPr sz="2400" dirty="0">
                <a:latin typeface="Times New Roman"/>
                <a:cs typeface="Times New Roman"/>
              </a:rPr>
              <a:t>case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scenario.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44695" y="2893899"/>
            <a:ext cx="2860960" cy="299812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281676" y="6168644"/>
            <a:ext cx="12446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Figure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3.2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a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65</a:t>
            </a:fld>
            <a:endParaRPr spc="-25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87882" y="996051"/>
            <a:ext cx="11148695" cy="5382260"/>
            <a:chOff x="587882" y="996051"/>
            <a:chExt cx="11148695" cy="53822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882" y="996051"/>
              <a:ext cx="10995190" cy="348606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5988" y="3278123"/>
              <a:ext cx="3450336" cy="309981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66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5233" y="1397357"/>
            <a:ext cx="11233093" cy="400979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843273" y="5919927"/>
            <a:ext cx="45008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A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formal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definition</a:t>
            </a:r>
            <a:r>
              <a:rPr sz="2000" b="1" spc="-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from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the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syllabus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spc="-20" dirty="0">
                <a:latin typeface="Times New Roman"/>
                <a:cs typeface="Times New Roman"/>
              </a:rPr>
              <a:t>text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67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7029" y="767918"/>
            <a:ext cx="385000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u="none" dirty="0">
                <a:latin typeface="Times New Roman"/>
                <a:cs typeface="Times New Roman"/>
              </a:rPr>
              <a:t>Find</a:t>
            </a:r>
            <a:r>
              <a:rPr sz="2400" b="0" u="none" spc="-5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the</a:t>
            </a:r>
            <a:r>
              <a:rPr sz="2400" b="0" u="none" spc="-25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constants</a:t>
            </a:r>
            <a:r>
              <a:rPr sz="2400" b="0" u="none" spc="-20" dirty="0">
                <a:latin typeface="Times New Roman"/>
                <a:cs typeface="Times New Roman"/>
              </a:rPr>
              <a:t> </a:t>
            </a:r>
            <a:r>
              <a:rPr sz="2400" b="0" i="1" u="none" dirty="0">
                <a:latin typeface="Times New Roman"/>
                <a:cs typeface="Times New Roman"/>
              </a:rPr>
              <a:t>C </a:t>
            </a:r>
            <a:r>
              <a:rPr sz="2400" b="0" u="none" dirty="0">
                <a:latin typeface="Times New Roman"/>
                <a:cs typeface="Times New Roman"/>
              </a:rPr>
              <a:t>and</a:t>
            </a:r>
            <a:r>
              <a:rPr sz="2400" b="0" u="none" spc="-10" dirty="0">
                <a:latin typeface="Times New Roman"/>
                <a:cs typeface="Times New Roman"/>
              </a:rPr>
              <a:t> </a:t>
            </a:r>
            <a:r>
              <a:rPr sz="2400" b="0" i="1" u="none" dirty="0">
                <a:latin typeface="Times New Roman"/>
                <a:cs typeface="Times New Roman"/>
              </a:rPr>
              <a:t>n0</a:t>
            </a:r>
            <a:r>
              <a:rPr sz="2400" b="0" i="1" u="none" spc="-5" dirty="0">
                <a:latin typeface="Times New Roman"/>
                <a:cs typeface="Times New Roman"/>
              </a:rPr>
              <a:t> </a:t>
            </a:r>
            <a:r>
              <a:rPr sz="2400" b="0" u="none" spc="-25" dirty="0">
                <a:latin typeface="Times New Roman"/>
                <a:cs typeface="Times New Roman"/>
              </a:rPr>
              <a:t>for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20005" y="767918"/>
            <a:ext cx="14738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dirty="0">
                <a:latin typeface="Times New Roman"/>
                <a:cs typeface="Times New Roman"/>
              </a:rPr>
              <a:t>f(n)</a:t>
            </a:r>
            <a:r>
              <a:rPr sz="2400" b="1" i="1" spc="-15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=</a:t>
            </a:r>
            <a:r>
              <a:rPr sz="2400" b="1" i="1" spc="-25" dirty="0">
                <a:latin typeface="Times New Roman"/>
                <a:cs typeface="Times New Roman"/>
              </a:rPr>
              <a:t> </a:t>
            </a:r>
            <a:r>
              <a:rPr sz="2400" b="1" i="1" spc="-20" dirty="0">
                <a:latin typeface="Times New Roman"/>
                <a:cs typeface="Times New Roman"/>
              </a:rPr>
              <a:t>5n+3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06340" y="1784337"/>
            <a:ext cx="3612547" cy="31641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62406" y="3574160"/>
            <a:ext cx="190944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dirty="0">
                <a:latin typeface="Times New Roman"/>
                <a:cs typeface="Times New Roman"/>
              </a:rPr>
              <a:t>f(n)</a:t>
            </a:r>
            <a:r>
              <a:rPr sz="2400" b="1" i="1" spc="-45" dirty="0">
                <a:latin typeface="Times New Roman"/>
                <a:cs typeface="Times New Roman"/>
              </a:rPr>
              <a:t> </a:t>
            </a:r>
            <a:r>
              <a:rPr sz="2400" b="1" i="1" spc="-10" dirty="0">
                <a:latin typeface="Times New Roman"/>
                <a:cs typeface="Times New Roman"/>
              </a:rPr>
              <a:t>=O(?)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i="1" dirty="0">
                <a:latin typeface="Times New Roman"/>
                <a:cs typeface="Times New Roman"/>
              </a:rPr>
              <a:t>5n+3</a:t>
            </a:r>
            <a:r>
              <a:rPr sz="2400" b="1" i="1" spc="-10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&lt;=</a:t>
            </a:r>
            <a:r>
              <a:rPr sz="2400" b="1" i="1" spc="-15" dirty="0">
                <a:latin typeface="Times New Roman"/>
                <a:cs typeface="Times New Roman"/>
              </a:rPr>
              <a:t> </a:t>
            </a:r>
            <a:r>
              <a:rPr sz="2400" b="1" i="1" spc="-10" dirty="0">
                <a:latin typeface="Times New Roman"/>
                <a:cs typeface="Times New Roman"/>
              </a:rPr>
              <a:t>c.g(n)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12304" y="3048989"/>
            <a:ext cx="6617034" cy="257789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68</a:t>
            </a:fld>
            <a:endParaRPr spc="-25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8646" y="1153893"/>
            <a:ext cx="10283031" cy="108985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07794" y="2721305"/>
            <a:ext cx="16656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u="none" dirty="0">
                <a:latin typeface="Times New Roman"/>
                <a:cs typeface="Times New Roman"/>
              </a:rPr>
              <a:t>5n +3</a:t>
            </a:r>
            <a:r>
              <a:rPr sz="2400" b="0" u="none" spc="-20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&lt;=</a:t>
            </a:r>
            <a:r>
              <a:rPr sz="2400" b="0" u="none" spc="-10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c. </a:t>
            </a:r>
            <a:r>
              <a:rPr sz="2400" b="0" u="none" spc="-50" dirty="0"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51375" y="3087751"/>
            <a:ext cx="5151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apply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diff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values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c=1,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c=2,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c=3,</a:t>
            </a:r>
            <a:r>
              <a:rPr sz="2400" spc="-25" dirty="0">
                <a:latin typeface="Times New Roman"/>
                <a:cs typeface="Times New Roman"/>
              </a:rPr>
              <a:t> ….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74067" y="4256386"/>
            <a:ext cx="3032245" cy="151676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69</a:t>
            </a:fld>
            <a:endParaRPr spc="-25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1627" y="716356"/>
            <a:ext cx="52933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Importance</a:t>
            </a:r>
            <a:r>
              <a:rPr sz="2400" spc="-20" dirty="0"/>
              <a:t> </a:t>
            </a:r>
            <a:r>
              <a:rPr sz="2400" dirty="0"/>
              <a:t>of</a:t>
            </a:r>
            <a:r>
              <a:rPr sz="2400" spc="-135" dirty="0"/>
              <a:t> </a:t>
            </a:r>
            <a:r>
              <a:rPr sz="2400" dirty="0"/>
              <a:t>Algorithms</a:t>
            </a:r>
            <a:r>
              <a:rPr sz="2400" spc="-25" dirty="0"/>
              <a:t> </a:t>
            </a:r>
            <a:r>
              <a:rPr sz="2400" dirty="0"/>
              <a:t>in</a:t>
            </a:r>
            <a:r>
              <a:rPr sz="2400" spc="-5" dirty="0"/>
              <a:t> </a:t>
            </a:r>
            <a:r>
              <a:rPr sz="2400" spc="-10" dirty="0"/>
              <a:t>Computing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7970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355600" algn="l"/>
              </a:tabLst>
            </a:pPr>
            <a:r>
              <a:rPr b="1" spc="-10" dirty="0">
                <a:latin typeface="Times New Roman"/>
                <a:cs typeface="Times New Roman"/>
              </a:rPr>
              <a:t>Efficiency</a:t>
            </a:r>
            <a:r>
              <a:rPr spc="-10" dirty="0"/>
              <a:t>:</a:t>
            </a:r>
            <a:r>
              <a:rPr spc="-130" dirty="0"/>
              <a:t> </a:t>
            </a:r>
            <a:r>
              <a:rPr dirty="0"/>
              <a:t>Algorithms</a:t>
            </a:r>
            <a:r>
              <a:rPr spc="-45" dirty="0"/>
              <a:t> </a:t>
            </a:r>
            <a:r>
              <a:rPr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optimize</a:t>
            </a:r>
            <a:r>
              <a:rPr b="1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</a:t>
            </a:r>
            <a:r>
              <a:rPr b="1" u="sng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use</a:t>
            </a:r>
            <a:r>
              <a:rPr b="1" u="sng" spc="-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of</a:t>
            </a:r>
            <a:r>
              <a:rPr b="1" u="sng" spc="-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resources</a:t>
            </a:r>
            <a:r>
              <a:rPr b="1" spc="-45" dirty="0">
                <a:latin typeface="Times New Roman"/>
                <a:cs typeface="Times New Roman"/>
              </a:rPr>
              <a:t> </a:t>
            </a:r>
            <a:r>
              <a:rPr dirty="0"/>
              <a:t>such</a:t>
            </a:r>
            <a:r>
              <a:rPr spc="-55" dirty="0"/>
              <a:t> </a:t>
            </a:r>
            <a:r>
              <a:rPr dirty="0"/>
              <a:t>as</a:t>
            </a:r>
            <a:r>
              <a:rPr spc="-55" dirty="0"/>
              <a:t> </a:t>
            </a:r>
            <a:r>
              <a:rPr dirty="0"/>
              <a:t>time</a:t>
            </a:r>
            <a:r>
              <a:rPr spc="-30" dirty="0"/>
              <a:t> </a:t>
            </a:r>
            <a:r>
              <a:rPr dirty="0"/>
              <a:t>and</a:t>
            </a:r>
            <a:r>
              <a:rPr spc="-55" dirty="0"/>
              <a:t> </a:t>
            </a:r>
            <a:r>
              <a:rPr spc="-20" dirty="0"/>
              <a:t>memory,</a:t>
            </a:r>
            <a:r>
              <a:rPr spc="-25" dirty="0"/>
              <a:t> </a:t>
            </a:r>
            <a:r>
              <a:rPr spc="-10" dirty="0"/>
              <a:t>making</a:t>
            </a:r>
          </a:p>
          <a:p>
            <a:pPr marL="355600">
              <a:lnSpc>
                <a:spcPct val="100000"/>
              </a:lnSpc>
              <a:spcBef>
                <a:spcPts val="1320"/>
              </a:spcBef>
            </a:pPr>
            <a:r>
              <a:rPr dirty="0"/>
              <a:t>processes</a:t>
            </a:r>
            <a:r>
              <a:rPr spc="-55" dirty="0"/>
              <a:t> </a:t>
            </a:r>
            <a:r>
              <a:rPr dirty="0"/>
              <a:t>faster</a:t>
            </a:r>
            <a:r>
              <a:rPr spc="-40" dirty="0"/>
              <a:t> </a:t>
            </a:r>
            <a:r>
              <a:rPr dirty="0"/>
              <a:t>and</a:t>
            </a:r>
            <a:r>
              <a:rPr spc="-50" dirty="0"/>
              <a:t> </a:t>
            </a:r>
            <a:r>
              <a:rPr dirty="0"/>
              <a:t>more</a:t>
            </a:r>
            <a:r>
              <a:rPr spc="-25" dirty="0"/>
              <a:t> </a:t>
            </a:r>
            <a:r>
              <a:rPr spc="-10" dirty="0"/>
              <a:t>efficient.</a:t>
            </a:r>
          </a:p>
          <a:p>
            <a:pPr marL="355600" marR="5080" indent="-343535">
              <a:lnSpc>
                <a:spcPct val="150000"/>
              </a:lnSpc>
              <a:buFont typeface="Arial MT"/>
              <a:buChar char="•"/>
              <a:tabLst>
                <a:tab pos="355600" algn="l"/>
              </a:tabLst>
            </a:pPr>
            <a:r>
              <a:rPr b="1" dirty="0">
                <a:latin typeface="Times New Roman"/>
                <a:cs typeface="Times New Roman"/>
              </a:rPr>
              <a:t>Problem</a:t>
            </a:r>
            <a:r>
              <a:rPr b="1" spc="-45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Solving</a:t>
            </a:r>
            <a:r>
              <a:rPr dirty="0"/>
              <a:t>:</a:t>
            </a:r>
            <a:r>
              <a:rPr spc="-90" dirty="0"/>
              <a:t> </a:t>
            </a:r>
            <a:r>
              <a:rPr dirty="0"/>
              <a:t>They</a:t>
            </a:r>
            <a:r>
              <a:rPr spc="-40" dirty="0"/>
              <a:t> </a:t>
            </a:r>
            <a:r>
              <a:rPr dirty="0"/>
              <a:t>provide</a:t>
            </a:r>
            <a:r>
              <a:rPr spc="-55" dirty="0"/>
              <a:t> </a:t>
            </a:r>
            <a:r>
              <a:rPr dirty="0"/>
              <a:t>a</a:t>
            </a:r>
            <a:r>
              <a:rPr spc="-40" dirty="0"/>
              <a:t> </a:t>
            </a:r>
            <a:r>
              <a:rPr dirty="0"/>
              <a:t>systematic</a:t>
            </a:r>
            <a:r>
              <a:rPr spc="-50" dirty="0"/>
              <a:t> </a:t>
            </a:r>
            <a:r>
              <a:rPr dirty="0"/>
              <a:t>approach</a:t>
            </a:r>
            <a:r>
              <a:rPr spc="-45" dirty="0"/>
              <a:t> </a:t>
            </a:r>
            <a:r>
              <a:rPr dirty="0"/>
              <a:t>to</a:t>
            </a:r>
            <a:r>
              <a:rPr spc="-45" dirty="0"/>
              <a:t> </a:t>
            </a:r>
            <a:r>
              <a:rPr dirty="0"/>
              <a:t>solving</a:t>
            </a:r>
            <a:r>
              <a:rPr spc="-65" dirty="0"/>
              <a:t> </a:t>
            </a:r>
            <a:r>
              <a:rPr dirty="0"/>
              <a:t>problems,</a:t>
            </a:r>
            <a:r>
              <a:rPr spc="-35" dirty="0"/>
              <a:t> </a:t>
            </a:r>
            <a:r>
              <a:rPr dirty="0"/>
              <a:t>which</a:t>
            </a:r>
            <a:r>
              <a:rPr spc="-45" dirty="0"/>
              <a:t> </a:t>
            </a:r>
            <a:r>
              <a:rPr dirty="0"/>
              <a:t>is</a:t>
            </a:r>
            <a:r>
              <a:rPr spc="-55" dirty="0"/>
              <a:t> </a:t>
            </a:r>
            <a:r>
              <a:rPr spc="-10" dirty="0"/>
              <a:t>essential </a:t>
            </a:r>
            <a:r>
              <a:rPr dirty="0"/>
              <a:t>in</a:t>
            </a:r>
            <a:r>
              <a:rPr spc="-75" dirty="0"/>
              <a:t> </a:t>
            </a:r>
            <a:r>
              <a:rPr dirty="0"/>
              <a:t>programming</a:t>
            </a:r>
            <a:r>
              <a:rPr spc="-45" dirty="0"/>
              <a:t> </a:t>
            </a:r>
            <a:r>
              <a:rPr dirty="0"/>
              <a:t>and</a:t>
            </a:r>
            <a:r>
              <a:rPr spc="-60" dirty="0"/>
              <a:t> </a:t>
            </a:r>
            <a:r>
              <a:rPr dirty="0"/>
              <a:t>software</a:t>
            </a:r>
            <a:r>
              <a:rPr spc="-55" dirty="0"/>
              <a:t> </a:t>
            </a:r>
            <a:r>
              <a:rPr spc="-10" dirty="0"/>
              <a:t>development.</a:t>
            </a:r>
          </a:p>
          <a:p>
            <a:pPr marL="355600" indent="-342900">
              <a:lnSpc>
                <a:spcPct val="100000"/>
              </a:lnSpc>
              <a:spcBef>
                <a:spcPts val="1320"/>
              </a:spcBef>
              <a:buFont typeface="Arial MT"/>
              <a:buChar char="•"/>
              <a:tabLst>
                <a:tab pos="355600" algn="l"/>
              </a:tabLst>
            </a:pPr>
            <a:r>
              <a:rPr b="1" dirty="0">
                <a:latin typeface="Times New Roman"/>
                <a:cs typeface="Times New Roman"/>
              </a:rPr>
              <a:t>Reusability</a:t>
            </a:r>
            <a:r>
              <a:rPr dirty="0"/>
              <a:t>:</a:t>
            </a:r>
            <a:r>
              <a:rPr spc="-80" dirty="0"/>
              <a:t> </a:t>
            </a:r>
            <a:r>
              <a:rPr spc="-50" dirty="0"/>
              <a:t>Well-</a:t>
            </a:r>
            <a:r>
              <a:rPr dirty="0"/>
              <a:t>designed</a:t>
            </a:r>
            <a:r>
              <a:rPr spc="-55" dirty="0"/>
              <a:t> </a:t>
            </a:r>
            <a:r>
              <a:rPr dirty="0"/>
              <a:t>algorithms</a:t>
            </a:r>
            <a:r>
              <a:rPr spc="-40" dirty="0"/>
              <a:t> </a:t>
            </a:r>
            <a:r>
              <a:rPr dirty="0"/>
              <a:t>can</a:t>
            </a:r>
            <a:r>
              <a:rPr spc="-45" dirty="0"/>
              <a:t> </a:t>
            </a:r>
            <a:r>
              <a:rPr dirty="0"/>
              <a:t>be</a:t>
            </a:r>
            <a:r>
              <a:rPr spc="-45" dirty="0"/>
              <a:t> </a:t>
            </a:r>
            <a:r>
              <a:rPr dirty="0"/>
              <a:t>reused</a:t>
            </a:r>
            <a:r>
              <a:rPr spc="-50" dirty="0"/>
              <a:t> </a:t>
            </a:r>
            <a:r>
              <a:rPr dirty="0"/>
              <a:t>in</a:t>
            </a:r>
            <a:r>
              <a:rPr spc="-50" dirty="0"/>
              <a:t> </a:t>
            </a:r>
            <a:r>
              <a:rPr dirty="0"/>
              <a:t>different</a:t>
            </a:r>
            <a:r>
              <a:rPr spc="-30" dirty="0"/>
              <a:t> </a:t>
            </a:r>
            <a:r>
              <a:rPr dirty="0"/>
              <a:t>programs</a:t>
            </a:r>
            <a:r>
              <a:rPr spc="-25" dirty="0"/>
              <a:t> </a:t>
            </a:r>
            <a:r>
              <a:rPr dirty="0"/>
              <a:t>and</a:t>
            </a:r>
            <a:r>
              <a:rPr spc="-45" dirty="0"/>
              <a:t> </a:t>
            </a:r>
            <a:r>
              <a:rPr spc="-10" dirty="0"/>
              <a:t>applications.</a:t>
            </a:r>
          </a:p>
          <a:p>
            <a:pPr marL="355600" marR="797560" indent="-343535">
              <a:lnSpc>
                <a:spcPct val="150000"/>
              </a:lnSpc>
              <a:spcBef>
                <a:spcPts val="5"/>
              </a:spcBef>
              <a:buFont typeface="Arial MT"/>
              <a:buChar char="•"/>
              <a:tabLst>
                <a:tab pos="355600" algn="l"/>
              </a:tabLst>
            </a:pPr>
            <a:r>
              <a:rPr b="1" dirty="0">
                <a:latin typeface="Times New Roman"/>
                <a:cs typeface="Times New Roman"/>
              </a:rPr>
              <a:t>Foundation</a:t>
            </a:r>
            <a:r>
              <a:rPr b="1" spc="-65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of</a:t>
            </a:r>
            <a:r>
              <a:rPr b="1" spc="-65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Computing</a:t>
            </a:r>
            <a:r>
              <a:rPr dirty="0"/>
              <a:t>:</a:t>
            </a:r>
            <a:r>
              <a:rPr spc="-80" dirty="0"/>
              <a:t> </a:t>
            </a:r>
            <a:r>
              <a:rPr dirty="0"/>
              <a:t>They</a:t>
            </a:r>
            <a:r>
              <a:rPr spc="-60" dirty="0"/>
              <a:t> </a:t>
            </a:r>
            <a:r>
              <a:rPr dirty="0"/>
              <a:t>are</a:t>
            </a:r>
            <a:r>
              <a:rPr spc="-50" dirty="0"/>
              <a:t> </a:t>
            </a:r>
            <a:r>
              <a:rPr dirty="0"/>
              <a:t>fundamental</a:t>
            </a:r>
            <a:r>
              <a:rPr spc="-50" dirty="0"/>
              <a:t> </a:t>
            </a:r>
            <a:r>
              <a:rPr dirty="0"/>
              <a:t>to</a:t>
            </a:r>
            <a:r>
              <a:rPr spc="-60" dirty="0"/>
              <a:t> </a:t>
            </a:r>
            <a:r>
              <a:rPr dirty="0"/>
              <a:t>the</a:t>
            </a:r>
            <a:r>
              <a:rPr spc="-65" dirty="0"/>
              <a:t> </a:t>
            </a:r>
            <a:r>
              <a:rPr dirty="0"/>
              <a:t>functioning</a:t>
            </a:r>
            <a:r>
              <a:rPr spc="-70" dirty="0"/>
              <a:t> </a:t>
            </a:r>
            <a:r>
              <a:rPr dirty="0"/>
              <a:t>of</a:t>
            </a:r>
            <a:r>
              <a:rPr spc="-60" dirty="0"/>
              <a:t> </a:t>
            </a:r>
            <a:r>
              <a:rPr dirty="0"/>
              <a:t>computers</a:t>
            </a:r>
            <a:r>
              <a:rPr spc="-40" dirty="0"/>
              <a:t> </a:t>
            </a:r>
            <a:r>
              <a:rPr spc="-25" dirty="0"/>
              <a:t>and </a:t>
            </a:r>
            <a:r>
              <a:rPr dirty="0"/>
              <a:t>software,</a:t>
            </a:r>
            <a:r>
              <a:rPr spc="-35" dirty="0"/>
              <a:t> </a:t>
            </a:r>
            <a:r>
              <a:rPr dirty="0"/>
              <a:t>forming</a:t>
            </a:r>
            <a:r>
              <a:rPr spc="-25" dirty="0"/>
              <a:t> </a:t>
            </a:r>
            <a:r>
              <a:rPr dirty="0"/>
              <a:t>the</a:t>
            </a:r>
            <a:r>
              <a:rPr spc="-40" dirty="0"/>
              <a:t> </a:t>
            </a:r>
            <a:r>
              <a:rPr dirty="0"/>
              <a:t>basis</a:t>
            </a:r>
            <a:r>
              <a:rPr spc="-45" dirty="0"/>
              <a:t> </a:t>
            </a:r>
            <a:r>
              <a:rPr dirty="0"/>
              <a:t>for</a:t>
            </a:r>
            <a:r>
              <a:rPr spc="-45" dirty="0"/>
              <a:t> </a:t>
            </a:r>
            <a:r>
              <a:rPr dirty="0"/>
              <a:t>data</a:t>
            </a:r>
            <a:r>
              <a:rPr spc="-45" dirty="0"/>
              <a:t> </a:t>
            </a:r>
            <a:r>
              <a:rPr dirty="0"/>
              <a:t>processing</a:t>
            </a:r>
            <a:r>
              <a:rPr spc="-45" dirty="0"/>
              <a:t> </a:t>
            </a:r>
            <a:r>
              <a:rPr dirty="0"/>
              <a:t>and</a:t>
            </a:r>
            <a:r>
              <a:rPr spc="-35" dirty="0"/>
              <a:t> </a:t>
            </a:r>
            <a:r>
              <a:rPr dirty="0"/>
              <a:t>task</a:t>
            </a:r>
            <a:r>
              <a:rPr spc="-40" dirty="0"/>
              <a:t> </a:t>
            </a:r>
            <a:r>
              <a:rPr spc="-10" dirty="0"/>
              <a:t>automation.</a:t>
            </a:r>
          </a:p>
          <a:p>
            <a:pPr>
              <a:lnSpc>
                <a:spcPct val="100000"/>
              </a:lnSpc>
              <a:buFont typeface="Arial MT"/>
              <a:buChar char="•"/>
            </a:pPr>
            <a:endParaRPr spc="-10" dirty="0"/>
          </a:p>
          <a:p>
            <a:pPr>
              <a:lnSpc>
                <a:spcPct val="100000"/>
              </a:lnSpc>
              <a:spcBef>
                <a:spcPts val="220"/>
              </a:spcBef>
              <a:buFont typeface="Arial MT"/>
              <a:buChar char="•"/>
            </a:pPr>
            <a:endParaRPr spc="-10" dirty="0"/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/>
              <a:t>They</a:t>
            </a:r>
            <a:r>
              <a:rPr spc="-50" dirty="0"/>
              <a:t> </a:t>
            </a:r>
            <a:r>
              <a:rPr dirty="0"/>
              <a:t>solve</a:t>
            </a:r>
            <a:r>
              <a:rPr spc="-55" dirty="0"/>
              <a:t> </a:t>
            </a:r>
            <a:r>
              <a:rPr spc="-10" dirty="0"/>
              <a:t>real-</a:t>
            </a:r>
            <a:r>
              <a:rPr dirty="0"/>
              <a:t>world</a:t>
            </a:r>
            <a:r>
              <a:rPr spc="-25" dirty="0"/>
              <a:t> </a:t>
            </a:r>
            <a:r>
              <a:rPr dirty="0"/>
              <a:t>problems,</a:t>
            </a:r>
            <a:r>
              <a:rPr spc="-35" dirty="0"/>
              <a:t> </a:t>
            </a:r>
            <a:r>
              <a:rPr dirty="0"/>
              <a:t>from</a:t>
            </a:r>
            <a:r>
              <a:rPr spc="-40" dirty="0"/>
              <a:t> </a:t>
            </a:r>
            <a:r>
              <a:rPr dirty="0"/>
              <a:t>sorting</a:t>
            </a:r>
            <a:r>
              <a:rPr spc="-50" dirty="0"/>
              <a:t> </a:t>
            </a:r>
            <a:r>
              <a:rPr dirty="0"/>
              <a:t>data</a:t>
            </a:r>
            <a:r>
              <a:rPr spc="-50" dirty="0"/>
              <a:t> </a:t>
            </a:r>
            <a:r>
              <a:rPr dirty="0"/>
              <a:t>to</a:t>
            </a:r>
            <a:r>
              <a:rPr spc="-45" dirty="0"/>
              <a:t> </a:t>
            </a:r>
            <a:r>
              <a:rPr dirty="0"/>
              <a:t>route</a:t>
            </a:r>
            <a:r>
              <a:rPr spc="-55" dirty="0"/>
              <a:t> </a:t>
            </a:r>
            <a:r>
              <a:rPr spc="-10" dirty="0"/>
              <a:t>planning.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3428" y="993932"/>
            <a:ext cx="7314973" cy="121239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70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9986" y="641231"/>
            <a:ext cx="3971925" cy="582052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30191" y="798099"/>
            <a:ext cx="4979480" cy="543729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71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2423" y="770494"/>
            <a:ext cx="4477339" cy="484152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58325" y="606277"/>
            <a:ext cx="5613049" cy="566982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72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1773" y="1109829"/>
            <a:ext cx="10611464" cy="390427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73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021" y="749238"/>
            <a:ext cx="4961239" cy="535074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72099" y="681811"/>
            <a:ext cx="5504988" cy="537410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74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304" y="1019591"/>
            <a:ext cx="8549962" cy="219176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75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01239" y="79247"/>
            <a:ext cx="5715000" cy="645261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76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5911" y="777104"/>
            <a:ext cx="6634111" cy="546361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77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1544" y="524255"/>
            <a:ext cx="11805285" cy="5956300"/>
            <a:chOff x="161544" y="524255"/>
            <a:chExt cx="11805285" cy="59563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544" y="3087623"/>
              <a:ext cx="11804904" cy="33924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96995" y="524255"/>
              <a:ext cx="3182111" cy="305409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78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98931" y="464819"/>
            <a:ext cx="11313160" cy="6182995"/>
            <a:chOff x="598931" y="464819"/>
            <a:chExt cx="11313160" cy="61829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8931" y="464819"/>
              <a:ext cx="10861548" cy="61828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1560" y="3528059"/>
              <a:ext cx="3240024" cy="311200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79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2360" y="956564"/>
            <a:ext cx="51492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Basic</a:t>
            </a:r>
            <a:r>
              <a:rPr sz="2400" spc="-55" dirty="0"/>
              <a:t> </a:t>
            </a:r>
            <a:r>
              <a:rPr sz="2400" dirty="0"/>
              <a:t>Components</a:t>
            </a:r>
            <a:r>
              <a:rPr sz="2400" spc="-25" dirty="0"/>
              <a:t> </a:t>
            </a:r>
            <a:r>
              <a:rPr sz="2400" dirty="0"/>
              <a:t>of</a:t>
            </a:r>
            <a:r>
              <a:rPr sz="2400" spc="-150" dirty="0"/>
              <a:t> </a:t>
            </a:r>
            <a:r>
              <a:rPr sz="2400" dirty="0"/>
              <a:t>Algorithm</a:t>
            </a:r>
            <a:r>
              <a:rPr sz="2400" spc="-45" dirty="0"/>
              <a:t> </a:t>
            </a:r>
            <a:r>
              <a:rPr sz="2400" spc="-10" dirty="0"/>
              <a:t>Design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159865" y="1659127"/>
            <a:ext cx="10109835" cy="4378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469265" algn="l"/>
              </a:tabLst>
            </a:pPr>
            <a:r>
              <a:rPr sz="2200" b="1" dirty="0">
                <a:latin typeface="Times New Roman"/>
                <a:cs typeface="Times New Roman"/>
              </a:rPr>
              <a:t>Input</a:t>
            </a:r>
            <a:r>
              <a:rPr sz="2200" dirty="0">
                <a:latin typeface="Times New Roman"/>
                <a:cs typeface="Times New Roman"/>
              </a:rPr>
              <a:t>:</a:t>
            </a:r>
            <a:r>
              <a:rPr sz="2200" spc="-8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What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data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does</a:t>
            </a:r>
            <a:r>
              <a:rPr sz="2200" spc="-6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algorithm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need?</a:t>
            </a:r>
            <a:endParaRPr sz="22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buAutoNum type="arabicPeriod"/>
              <a:tabLst>
                <a:tab pos="469265" algn="l"/>
              </a:tabLst>
            </a:pPr>
            <a:r>
              <a:rPr sz="2200" b="1" dirty="0">
                <a:latin typeface="Times New Roman"/>
                <a:cs typeface="Times New Roman"/>
              </a:rPr>
              <a:t>Output</a:t>
            </a:r>
            <a:r>
              <a:rPr sz="2200" dirty="0">
                <a:latin typeface="Times New Roman"/>
                <a:cs typeface="Times New Roman"/>
              </a:rPr>
              <a:t>: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What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result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does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it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produce?</a:t>
            </a:r>
            <a:endParaRPr sz="22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buAutoNum type="arabicPeriod"/>
              <a:tabLst>
                <a:tab pos="469265" algn="l"/>
              </a:tabLst>
            </a:pPr>
            <a:r>
              <a:rPr sz="2200" b="1" dirty="0">
                <a:latin typeface="Times New Roman"/>
                <a:cs typeface="Times New Roman"/>
              </a:rPr>
              <a:t>Control</a:t>
            </a:r>
            <a:r>
              <a:rPr sz="2200" b="1" spc="-8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Structures</a:t>
            </a:r>
            <a:r>
              <a:rPr sz="2200" dirty="0">
                <a:latin typeface="Times New Roman"/>
                <a:cs typeface="Times New Roman"/>
              </a:rPr>
              <a:t>:</a:t>
            </a:r>
            <a:r>
              <a:rPr sz="2200" spc="-6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Loops,</a:t>
            </a:r>
            <a:r>
              <a:rPr sz="2200" spc="-8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conditionals,</a:t>
            </a:r>
            <a:r>
              <a:rPr sz="2200" spc="-10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and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function</a:t>
            </a:r>
            <a:r>
              <a:rPr sz="2200" spc="-8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calls.</a:t>
            </a:r>
            <a:endParaRPr sz="2200">
              <a:latin typeface="Times New Roman"/>
              <a:cs typeface="Times New Roman"/>
            </a:endParaRPr>
          </a:p>
          <a:p>
            <a:pPr marL="469900" marR="5080" indent="-457834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rPr sz="2200" b="1" dirty="0">
                <a:latin typeface="Times New Roman"/>
                <a:cs typeface="Times New Roman"/>
              </a:rPr>
              <a:t>Data</a:t>
            </a:r>
            <a:r>
              <a:rPr sz="2200" b="1" spc="-55" dirty="0">
                <a:latin typeface="Times New Roman"/>
                <a:cs typeface="Times New Roman"/>
              </a:rPr>
              <a:t> </a:t>
            </a:r>
            <a:r>
              <a:rPr sz="2200" b="1" spc="-10" dirty="0">
                <a:latin typeface="Times New Roman"/>
                <a:cs typeface="Times New Roman"/>
              </a:rPr>
              <a:t>Structures</a:t>
            </a:r>
            <a:r>
              <a:rPr sz="2200" spc="-10" dirty="0">
                <a:latin typeface="Times New Roman"/>
                <a:cs typeface="Times New Roman"/>
              </a:rPr>
              <a:t>:</a:t>
            </a:r>
            <a:r>
              <a:rPr sz="2200" spc="-1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Arrays,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lists,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trees,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etc.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Decide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on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appropriate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data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structures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for </a:t>
            </a:r>
            <a:r>
              <a:rPr sz="2200" dirty="0">
                <a:latin typeface="Times New Roman"/>
                <a:cs typeface="Times New Roman"/>
              </a:rPr>
              <a:t>storing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and</a:t>
            </a:r>
            <a:r>
              <a:rPr sz="2200" spc="-6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managing</a:t>
            </a:r>
            <a:r>
              <a:rPr sz="2200" spc="-6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data.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65"/>
              </a:spcBef>
              <a:buFont typeface="Times New Roman"/>
              <a:buAutoNum type="arabicPeriod"/>
            </a:pPr>
            <a:endParaRPr sz="2200">
              <a:latin typeface="Times New Roman"/>
              <a:cs typeface="Times New Roman"/>
            </a:endParaRPr>
          </a:p>
          <a:p>
            <a:pPr marL="2067560">
              <a:lnSpc>
                <a:spcPct val="100000"/>
              </a:lnSpc>
            </a:pPr>
            <a:r>
              <a:rPr sz="24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Steps</a:t>
            </a:r>
            <a:r>
              <a:rPr sz="2400" b="1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</a:t>
            </a:r>
            <a:r>
              <a:rPr sz="2400" b="1" u="sng" spc="-1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Algorithm</a:t>
            </a:r>
            <a:r>
              <a:rPr sz="2400" b="1" u="sng" spc="-1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Analysis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80"/>
              </a:spcBef>
            </a:pPr>
            <a:endParaRPr sz="2400">
              <a:latin typeface="Times New Roman"/>
              <a:cs typeface="Times New Roman"/>
            </a:endParaRPr>
          </a:p>
          <a:p>
            <a:pPr marL="2276475" lvl="1" indent="-212725">
              <a:lnSpc>
                <a:spcPct val="100000"/>
              </a:lnSpc>
              <a:buSzPct val="95454"/>
              <a:buAutoNum type="arabicPeriod"/>
              <a:tabLst>
                <a:tab pos="2276475" algn="l"/>
              </a:tabLst>
            </a:pPr>
            <a:r>
              <a:rPr sz="2200" b="1" dirty="0">
                <a:latin typeface="Times New Roman"/>
                <a:cs typeface="Times New Roman"/>
              </a:rPr>
              <a:t>Correctness</a:t>
            </a:r>
            <a:r>
              <a:rPr sz="2200" dirty="0">
                <a:latin typeface="Times New Roman"/>
                <a:cs typeface="Times New Roman"/>
              </a:rPr>
              <a:t>: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Does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it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solve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problem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correctly?</a:t>
            </a:r>
            <a:endParaRPr sz="2200">
              <a:latin typeface="Times New Roman"/>
              <a:cs typeface="Times New Roman"/>
            </a:endParaRPr>
          </a:p>
          <a:p>
            <a:pPr marL="2277110" lvl="1" indent="-212725">
              <a:lnSpc>
                <a:spcPct val="100000"/>
              </a:lnSpc>
              <a:spcBef>
                <a:spcPts val="1325"/>
              </a:spcBef>
              <a:buSzPct val="95454"/>
              <a:buAutoNum type="arabicPeriod"/>
              <a:tabLst>
                <a:tab pos="2277110" algn="l"/>
              </a:tabLst>
            </a:pPr>
            <a:r>
              <a:rPr sz="2200" b="1" dirty="0">
                <a:latin typeface="Times New Roman"/>
                <a:cs typeface="Times New Roman"/>
              </a:rPr>
              <a:t>Efficiency</a:t>
            </a:r>
            <a:r>
              <a:rPr sz="2200" dirty="0">
                <a:latin typeface="Times New Roman"/>
                <a:cs typeface="Times New Roman"/>
              </a:rPr>
              <a:t>: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How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fast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does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it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run?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(Time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complexity)</a:t>
            </a:r>
            <a:endParaRPr sz="2200">
              <a:latin typeface="Times New Roman"/>
              <a:cs typeface="Times New Roman"/>
            </a:endParaRPr>
          </a:p>
          <a:p>
            <a:pPr marL="2277110" lvl="1" indent="-212725">
              <a:lnSpc>
                <a:spcPct val="100000"/>
              </a:lnSpc>
              <a:spcBef>
                <a:spcPts val="1320"/>
              </a:spcBef>
              <a:buSzPct val="95454"/>
              <a:buAutoNum type="arabicPeriod"/>
              <a:tabLst>
                <a:tab pos="2277110" algn="l"/>
              </a:tabLst>
            </a:pPr>
            <a:r>
              <a:rPr sz="2200" b="1" dirty="0">
                <a:latin typeface="Times New Roman"/>
                <a:cs typeface="Times New Roman"/>
              </a:rPr>
              <a:t>Space</a:t>
            </a:r>
            <a:r>
              <a:rPr sz="2200" b="1" spc="-5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Usage</a:t>
            </a:r>
            <a:r>
              <a:rPr sz="2200" dirty="0">
                <a:latin typeface="Times New Roman"/>
                <a:cs typeface="Times New Roman"/>
              </a:rPr>
              <a:t>: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How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much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memory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does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it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need?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(Space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complexity)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80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4305" marR="5080">
              <a:lnSpc>
                <a:spcPct val="150000"/>
              </a:lnSpc>
              <a:spcBef>
                <a:spcPts val="100"/>
              </a:spcBef>
            </a:pPr>
            <a:r>
              <a:rPr sz="2400" b="0" u="none" dirty="0">
                <a:latin typeface="Times New Roman"/>
                <a:cs typeface="Times New Roman"/>
              </a:rPr>
              <a:t>In</a:t>
            </a:r>
            <a:r>
              <a:rPr sz="2400" b="0" u="none" spc="45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Omega</a:t>
            </a:r>
            <a:r>
              <a:rPr sz="2400" b="0" u="none" spc="55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we</a:t>
            </a:r>
            <a:r>
              <a:rPr sz="2400" b="0" u="none" spc="55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are</a:t>
            </a:r>
            <a:r>
              <a:rPr sz="2400" b="0" u="none" spc="50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considering</a:t>
            </a:r>
            <a:r>
              <a:rPr sz="2400" b="0" u="none" spc="50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the</a:t>
            </a:r>
            <a:r>
              <a:rPr sz="2400" b="0" u="none" spc="45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lower</a:t>
            </a:r>
            <a:r>
              <a:rPr sz="2400" b="0" u="none" spc="50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bound</a:t>
            </a:r>
            <a:r>
              <a:rPr sz="2400" b="0" u="none" spc="5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but</a:t>
            </a:r>
            <a:r>
              <a:rPr sz="2400" i="1" spc="5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we</a:t>
            </a:r>
            <a:r>
              <a:rPr sz="2400" i="1" spc="5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have</a:t>
            </a:r>
            <a:r>
              <a:rPr sz="2400" i="1" spc="4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to</a:t>
            </a:r>
            <a:r>
              <a:rPr sz="2400" i="1" spc="5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select</a:t>
            </a:r>
            <a:r>
              <a:rPr sz="2400" i="1" spc="4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the</a:t>
            </a:r>
            <a:r>
              <a:rPr sz="2400" i="1" spc="4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Greatest</a:t>
            </a:r>
            <a:r>
              <a:rPr sz="2400" i="1" spc="4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lower</a:t>
            </a:r>
            <a:r>
              <a:rPr sz="2400" i="1" spc="50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bound</a:t>
            </a:r>
            <a:r>
              <a:rPr sz="2400" i="1" u="none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But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in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Big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O</a:t>
            </a:r>
            <a:r>
              <a:rPr sz="2400" i="1" spc="-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we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consider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the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least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upper</a:t>
            </a:r>
            <a:r>
              <a:rPr sz="2400" i="1" spc="-10" dirty="0">
                <a:latin typeface="Times New Roman"/>
                <a:cs typeface="Times New Roman"/>
              </a:rPr>
              <a:t> bound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4087" y="547116"/>
            <a:ext cx="10079735" cy="612038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81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1416" y="624840"/>
            <a:ext cx="9241536" cy="59268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82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01427" y="528827"/>
            <a:ext cx="11337290" cy="5412740"/>
            <a:chOff x="201427" y="528827"/>
            <a:chExt cx="11337290" cy="54127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427" y="883097"/>
              <a:ext cx="6256096" cy="505827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85560" y="528827"/>
              <a:ext cx="5152644" cy="422148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7208266" y="5184140"/>
            <a:ext cx="3994785" cy="1245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i="1" dirty="0">
                <a:latin typeface="Calibri"/>
                <a:cs typeface="Calibri"/>
              </a:rPr>
              <a:t>We</a:t>
            </a:r>
            <a:r>
              <a:rPr sz="2000" b="1" i="1" spc="-50" dirty="0">
                <a:latin typeface="Calibri"/>
                <a:cs typeface="Calibri"/>
              </a:rPr>
              <a:t> </a:t>
            </a:r>
            <a:r>
              <a:rPr sz="2000" b="1" i="1" dirty="0">
                <a:latin typeface="Calibri"/>
                <a:cs typeface="Calibri"/>
              </a:rPr>
              <a:t>have</a:t>
            </a:r>
            <a:r>
              <a:rPr sz="2000" b="1" i="1" spc="-50" dirty="0">
                <a:latin typeface="Calibri"/>
                <a:cs typeface="Calibri"/>
              </a:rPr>
              <a:t> </a:t>
            </a:r>
            <a:r>
              <a:rPr sz="2000" b="1" i="1" dirty="0">
                <a:latin typeface="Calibri"/>
                <a:cs typeface="Calibri"/>
              </a:rPr>
              <a:t>to</a:t>
            </a:r>
            <a:r>
              <a:rPr sz="2000" b="1" i="1" spc="-50" dirty="0">
                <a:latin typeface="Calibri"/>
                <a:cs typeface="Calibri"/>
              </a:rPr>
              <a:t> </a:t>
            </a:r>
            <a:r>
              <a:rPr sz="2000" b="1" i="1" dirty="0">
                <a:latin typeface="Calibri"/>
                <a:cs typeface="Calibri"/>
              </a:rPr>
              <a:t>choose</a:t>
            </a:r>
            <a:r>
              <a:rPr sz="2000" b="1" i="1" spc="-55" dirty="0">
                <a:latin typeface="Calibri"/>
                <a:cs typeface="Calibri"/>
              </a:rPr>
              <a:t> </a:t>
            </a:r>
            <a:r>
              <a:rPr sz="2000" b="1" i="1" dirty="0">
                <a:latin typeface="Calibri"/>
                <a:cs typeface="Calibri"/>
              </a:rPr>
              <a:t>the</a:t>
            </a:r>
            <a:r>
              <a:rPr sz="2000" b="1" i="1" spc="-60" dirty="0">
                <a:latin typeface="Calibri"/>
                <a:cs typeface="Calibri"/>
              </a:rPr>
              <a:t> </a:t>
            </a:r>
            <a:r>
              <a:rPr sz="2000" b="1" i="1" dirty="0">
                <a:latin typeface="Calibri"/>
                <a:cs typeface="Calibri"/>
              </a:rPr>
              <a:t>greatest</a:t>
            </a:r>
            <a:r>
              <a:rPr sz="2000" b="1" i="1" spc="-80" dirty="0">
                <a:latin typeface="Calibri"/>
                <a:cs typeface="Calibri"/>
              </a:rPr>
              <a:t> </a:t>
            </a:r>
            <a:r>
              <a:rPr sz="2000" b="1" i="1" spc="-10" dirty="0">
                <a:latin typeface="Calibri"/>
                <a:cs typeface="Calibri"/>
              </a:rPr>
              <a:t>lower </a:t>
            </a:r>
            <a:r>
              <a:rPr sz="2000" b="1" i="1" dirty="0">
                <a:latin typeface="Calibri"/>
                <a:cs typeface="Calibri"/>
              </a:rPr>
              <a:t>bound</a:t>
            </a:r>
            <a:r>
              <a:rPr sz="2000" b="1" i="1" spc="-50" dirty="0">
                <a:latin typeface="Calibri"/>
                <a:cs typeface="Calibri"/>
              </a:rPr>
              <a:t> </a:t>
            </a:r>
            <a:r>
              <a:rPr sz="2000" b="1" i="1" dirty="0">
                <a:latin typeface="Calibri"/>
                <a:cs typeface="Calibri"/>
              </a:rPr>
              <a:t>that</a:t>
            </a:r>
            <a:r>
              <a:rPr sz="2000" b="1" i="1" spc="-40" dirty="0">
                <a:latin typeface="Calibri"/>
                <a:cs typeface="Calibri"/>
              </a:rPr>
              <a:t> </a:t>
            </a:r>
            <a:r>
              <a:rPr sz="2000" b="1" i="1" dirty="0">
                <a:latin typeface="Calibri"/>
                <a:cs typeface="Calibri"/>
              </a:rPr>
              <a:t>Is</a:t>
            </a:r>
            <a:r>
              <a:rPr sz="2000" b="1" i="1" spc="-15" dirty="0">
                <a:latin typeface="Calibri"/>
                <a:cs typeface="Calibri"/>
              </a:rPr>
              <a:t> </a:t>
            </a:r>
            <a:r>
              <a:rPr sz="2000" b="1" i="1" dirty="0">
                <a:latin typeface="Calibri"/>
                <a:cs typeface="Calibri"/>
              </a:rPr>
              <a:t>the</a:t>
            </a:r>
            <a:r>
              <a:rPr sz="2000" b="1" i="1" spc="-15" dirty="0">
                <a:latin typeface="Calibri"/>
                <a:cs typeface="Calibri"/>
              </a:rPr>
              <a:t> </a:t>
            </a:r>
            <a:r>
              <a:rPr sz="2000" b="1" i="1" spc="-10" dirty="0">
                <a:latin typeface="Calibri"/>
                <a:cs typeface="Calibri"/>
              </a:rPr>
              <a:t>closest.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05"/>
              </a:spcBef>
            </a:pPr>
            <a:r>
              <a:rPr sz="2000" b="1" i="1" dirty="0">
                <a:latin typeface="Calibri"/>
                <a:cs typeface="Calibri"/>
              </a:rPr>
              <a:t>C=1,</a:t>
            </a:r>
            <a:r>
              <a:rPr sz="2000" b="1" i="1" spc="-25" dirty="0">
                <a:latin typeface="Calibri"/>
                <a:cs typeface="Calibri"/>
              </a:rPr>
              <a:t> </a:t>
            </a:r>
            <a:r>
              <a:rPr sz="2000" b="1" i="1" dirty="0">
                <a:latin typeface="Calibri"/>
                <a:cs typeface="Calibri"/>
              </a:rPr>
              <a:t>2,3,4,5</a:t>
            </a:r>
            <a:r>
              <a:rPr sz="2000" b="1" i="1" spc="-45" dirty="0">
                <a:latin typeface="Calibri"/>
                <a:cs typeface="Calibri"/>
              </a:rPr>
              <a:t> </a:t>
            </a:r>
            <a:r>
              <a:rPr sz="2000" b="1" i="1" dirty="0">
                <a:latin typeface="Calibri"/>
                <a:cs typeface="Calibri"/>
              </a:rPr>
              <a:t>will</a:t>
            </a:r>
            <a:r>
              <a:rPr sz="2000" b="1" i="1" spc="-20" dirty="0">
                <a:latin typeface="Calibri"/>
                <a:cs typeface="Calibri"/>
              </a:rPr>
              <a:t> </a:t>
            </a:r>
            <a:r>
              <a:rPr sz="2000" b="1" i="1" spc="-10" dirty="0">
                <a:latin typeface="Calibri"/>
                <a:cs typeface="Calibri"/>
              </a:rPr>
              <a:t>satisfy,</a:t>
            </a:r>
            <a:r>
              <a:rPr sz="2000" b="1" i="1" spc="-50" dirty="0">
                <a:latin typeface="Calibri"/>
                <a:cs typeface="Calibri"/>
              </a:rPr>
              <a:t> </a:t>
            </a:r>
            <a:r>
              <a:rPr sz="2000" b="1" i="1" dirty="0">
                <a:latin typeface="Calibri"/>
                <a:cs typeface="Calibri"/>
              </a:rPr>
              <a:t>select</a:t>
            </a:r>
            <a:r>
              <a:rPr sz="2000" b="1" i="1" spc="-20" dirty="0">
                <a:latin typeface="Calibri"/>
                <a:cs typeface="Calibri"/>
              </a:rPr>
              <a:t> </a:t>
            </a:r>
            <a:r>
              <a:rPr sz="2000" b="1" i="1" spc="-50" dirty="0">
                <a:latin typeface="Calibri"/>
                <a:cs typeface="Calibri"/>
              </a:rPr>
              <a:t>5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83</a:t>
            </a:fld>
            <a:endParaRPr spc="-25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5708" y="858266"/>
            <a:ext cx="7288514" cy="367969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84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96110" y="548640"/>
            <a:ext cx="11438890" cy="5132070"/>
            <a:chOff x="496110" y="548640"/>
            <a:chExt cx="11438890" cy="51320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6110" y="980767"/>
              <a:ext cx="5810753" cy="469953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79947" y="548640"/>
              <a:ext cx="6254496" cy="414832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85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3197" y="1035000"/>
            <a:ext cx="9016336" cy="397919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86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5792" y="-1"/>
            <a:ext cx="6065520" cy="674827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87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6260" y="785121"/>
            <a:ext cx="7915890" cy="514271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88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1492" y="676655"/>
            <a:ext cx="7112508" cy="38846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89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2930" y="517347"/>
            <a:ext cx="362457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Steps</a:t>
            </a:r>
            <a:r>
              <a:rPr sz="2400" spc="-20" dirty="0"/>
              <a:t> </a:t>
            </a:r>
            <a:r>
              <a:rPr sz="2400" dirty="0"/>
              <a:t>in</a:t>
            </a:r>
            <a:r>
              <a:rPr sz="2400" spc="-140" dirty="0"/>
              <a:t> </a:t>
            </a:r>
            <a:r>
              <a:rPr sz="2400" dirty="0"/>
              <a:t>Algorithm</a:t>
            </a:r>
            <a:r>
              <a:rPr sz="2400" spc="-155" dirty="0"/>
              <a:t> </a:t>
            </a:r>
            <a:r>
              <a:rPr sz="2400" spc="-10" dirty="0"/>
              <a:t>Analysis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840130" y="1250949"/>
            <a:ext cx="11130280" cy="5055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469265" algn="l"/>
              </a:tabLst>
            </a:pPr>
            <a:r>
              <a:rPr sz="2200" b="1" spc="-10" dirty="0">
                <a:latin typeface="Times New Roman"/>
                <a:cs typeface="Times New Roman"/>
              </a:rPr>
              <a:t>Correctness</a:t>
            </a:r>
            <a:r>
              <a:rPr sz="2200" spc="-10" dirty="0">
                <a:latin typeface="Times New Roman"/>
                <a:cs typeface="Times New Roman"/>
              </a:rPr>
              <a:t>: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Ensure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algorithm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produces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correct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output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for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all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possible</a:t>
            </a:r>
            <a:r>
              <a:rPr sz="2200" spc="-6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valid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inputs.</a:t>
            </a:r>
            <a:endParaRPr sz="22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buFont typeface="Arial MT"/>
              <a:buChar char="•"/>
              <a:tabLst>
                <a:tab pos="469265" algn="l"/>
              </a:tabLst>
            </a:pPr>
            <a:r>
              <a:rPr sz="2200" b="1" dirty="0">
                <a:latin typeface="Times New Roman"/>
                <a:cs typeface="Times New Roman"/>
              </a:rPr>
              <a:t>Analyze</a:t>
            </a:r>
            <a:r>
              <a:rPr sz="2200" b="1" spc="-5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input</a:t>
            </a:r>
            <a:r>
              <a:rPr sz="2200" b="1" spc="-4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size</a:t>
            </a:r>
            <a:r>
              <a:rPr sz="2200" dirty="0">
                <a:latin typeface="Times New Roman"/>
                <a:cs typeface="Times New Roman"/>
              </a:rPr>
              <a:t>: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Determine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how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input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affects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algorithm's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performance.</a:t>
            </a:r>
            <a:endParaRPr sz="22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buFont typeface="Arial MT"/>
              <a:buChar char="•"/>
              <a:tabLst>
                <a:tab pos="469265" algn="l"/>
              </a:tabLst>
            </a:pPr>
            <a:r>
              <a:rPr sz="2200" b="1" dirty="0">
                <a:latin typeface="Times New Roman"/>
                <a:cs typeface="Times New Roman"/>
              </a:rPr>
              <a:t>Identify</a:t>
            </a:r>
            <a:r>
              <a:rPr sz="2200" b="1" spc="-3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operations</a:t>
            </a:r>
            <a:r>
              <a:rPr sz="2200" dirty="0">
                <a:latin typeface="Times New Roman"/>
                <a:cs typeface="Times New Roman"/>
              </a:rPr>
              <a:t>: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List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basic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operations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algorithm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performs.</a:t>
            </a:r>
            <a:endParaRPr sz="22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469265" algn="l"/>
              </a:tabLst>
            </a:pPr>
            <a:r>
              <a:rPr sz="2200" b="1" dirty="0">
                <a:latin typeface="Times New Roman"/>
                <a:cs typeface="Times New Roman"/>
              </a:rPr>
              <a:t>Count</a:t>
            </a:r>
            <a:r>
              <a:rPr sz="2200" b="1" spc="-5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operations</a:t>
            </a:r>
            <a:r>
              <a:rPr sz="2200" dirty="0">
                <a:latin typeface="Times New Roman"/>
                <a:cs typeface="Times New Roman"/>
              </a:rPr>
              <a:t>: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Estimate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how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many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times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each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operation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is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executed.</a:t>
            </a:r>
            <a:endParaRPr sz="2200">
              <a:latin typeface="Times New Roman"/>
              <a:cs typeface="Times New Roman"/>
            </a:endParaRPr>
          </a:p>
          <a:p>
            <a:pPr marL="469265" marR="6350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1878330" algn="l"/>
                <a:tab pos="3011805" algn="l"/>
                <a:tab pos="3491865" algn="l"/>
                <a:tab pos="4112260" algn="l"/>
                <a:tab pos="4671695" algn="l"/>
                <a:tab pos="5445760" algn="l"/>
                <a:tab pos="6793230" algn="l"/>
                <a:tab pos="7151370" algn="l"/>
                <a:tab pos="7631430" algn="l"/>
                <a:tab pos="8942705" algn="l"/>
                <a:tab pos="9640570" algn="l"/>
                <a:tab pos="10386060" algn="l"/>
                <a:tab pos="10913745" algn="l"/>
              </a:tabLst>
            </a:pPr>
            <a:r>
              <a:rPr sz="2200" b="1" i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Efficiency</a:t>
            </a:r>
            <a:r>
              <a:rPr sz="2200" i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:</a:t>
            </a:r>
            <a:r>
              <a:rPr sz="22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200" i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Evaluate</a:t>
            </a:r>
            <a:r>
              <a:rPr sz="22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200" i="1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</a:t>
            </a:r>
            <a:r>
              <a:rPr sz="22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200" i="1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time</a:t>
            </a:r>
            <a:r>
              <a:rPr sz="22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200" i="1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and</a:t>
            </a:r>
            <a:r>
              <a:rPr sz="22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200" i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space</a:t>
            </a:r>
            <a:r>
              <a:rPr sz="22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200" i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complexity</a:t>
            </a:r>
            <a:r>
              <a:rPr sz="22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200" i="1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of</a:t>
            </a:r>
            <a:r>
              <a:rPr sz="22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200" i="1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</a:t>
            </a:r>
            <a:r>
              <a:rPr sz="22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200" i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algorithm,</a:t>
            </a:r>
            <a:r>
              <a:rPr sz="22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200" i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often</a:t>
            </a:r>
            <a:r>
              <a:rPr sz="22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200" i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using</a:t>
            </a:r>
            <a:r>
              <a:rPr sz="22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200" i="1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Big</a:t>
            </a:r>
            <a:r>
              <a:rPr sz="22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200" i="1" u="sng" spc="-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</a:t>
            </a:r>
            <a:r>
              <a:rPr sz="2200" i="1" spc="-50" dirty="0">
                <a:latin typeface="Times New Roman"/>
                <a:cs typeface="Times New Roman"/>
              </a:rPr>
              <a:t> </a:t>
            </a:r>
            <a:r>
              <a:rPr sz="2200" i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notation.</a:t>
            </a:r>
            <a:endParaRPr sz="2200">
              <a:latin typeface="Times New Roman"/>
              <a:cs typeface="Times New Roman"/>
            </a:endParaRPr>
          </a:p>
          <a:p>
            <a:pPr marL="926465" lvl="1" indent="-457200">
              <a:lnSpc>
                <a:spcPct val="100000"/>
              </a:lnSpc>
              <a:buFont typeface="Arial MT"/>
              <a:buChar char="•"/>
              <a:tabLst>
                <a:tab pos="926465" algn="l"/>
              </a:tabLst>
            </a:pPr>
            <a:r>
              <a:rPr sz="22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Time</a:t>
            </a:r>
            <a:r>
              <a:rPr sz="2200" b="1" i="1" u="sng" spc="2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Complexity</a:t>
            </a:r>
            <a:r>
              <a:rPr sz="22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:</a:t>
            </a:r>
            <a:r>
              <a:rPr sz="2200" i="1" u="sng" spc="29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Measure</a:t>
            </a:r>
            <a:r>
              <a:rPr sz="2200" i="1" u="sng" spc="2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of</a:t>
            </a:r>
            <a:r>
              <a:rPr sz="2200" i="1" u="sng" spc="2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</a:t>
            </a:r>
            <a:r>
              <a:rPr sz="2200" i="1" u="sng" spc="2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amount</a:t>
            </a:r>
            <a:r>
              <a:rPr sz="2200" i="1" u="sng" spc="2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of</a:t>
            </a:r>
            <a:r>
              <a:rPr sz="2200" i="1" u="sng" spc="2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time</a:t>
            </a:r>
            <a:r>
              <a:rPr sz="2200" i="1" u="sng" spc="2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an</a:t>
            </a:r>
            <a:r>
              <a:rPr sz="2200" i="1" u="sng" spc="2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algorithm</a:t>
            </a:r>
            <a:r>
              <a:rPr sz="2200" i="1" u="sng" spc="2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takes</a:t>
            </a:r>
            <a:r>
              <a:rPr sz="2200" i="1" u="sng" spc="2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to</a:t>
            </a:r>
            <a:r>
              <a:rPr sz="2200" i="1" u="sng" spc="2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complete</a:t>
            </a:r>
            <a:r>
              <a:rPr sz="2200" i="1" u="sng" spc="2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as</a:t>
            </a:r>
            <a:r>
              <a:rPr sz="2200" i="1" u="sng" spc="2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i="1" u="sng" spc="-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</a:t>
            </a:r>
            <a:endParaRPr sz="2200">
              <a:latin typeface="Times New Roman"/>
              <a:cs typeface="Times New Roman"/>
            </a:endParaRPr>
          </a:p>
          <a:p>
            <a:pPr marL="926465">
              <a:lnSpc>
                <a:spcPct val="100000"/>
              </a:lnSpc>
            </a:pPr>
            <a:r>
              <a:rPr sz="22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function</a:t>
            </a:r>
            <a:r>
              <a:rPr sz="2200" i="1" u="sng" spc="-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of</a:t>
            </a:r>
            <a:r>
              <a:rPr sz="2200" i="1" u="sng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</a:t>
            </a:r>
            <a:r>
              <a:rPr sz="2200" i="1" u="sng" spc="-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length</a:t>
            </a:r>
            <a:r>
              <a:rPr sz="2200" i="1" u="sng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of</a:t>
            </a:r>
            <a:r>
              <a:rPr sz="2200" i="1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</a:t>
            </a:r>
            <a:r>
              <a:rPr sz="2200" i="1" u="sng" spc="-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i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input.</a:t>
            </a:r>
            <a:endParaRPr sz="2200">
              <a:latin typeface="Times New Roman"/>
              <a:cs typeface="Times New Roman"/>
            </a:endParaRPr>
          </a:p>
          <a:p>
            <a:pPr marL="926465" marR="5080" lvl="1" indent="-457200">
              <a:lnSpc>
                <a:spcPct val="100000"/>
              </a:lnSpc>
              <a:buFont typeface="Arial MT"/>
              <a:buChar char="•"/>
              <a:tabLst>
                <a:tab pos="926465" algn="l"/>
              </a:tabLst>
            </a:pPr>
            <a:r>
              <a:rPr sz="22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Space</a:t>
            </a:r>
            <a:r>
              <a:rPr sz="2200" b="1" i="1" u="sng" spc="10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Complexity</a:t>
            </a:r>
            <a:r>
              <a:rPr sz="22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:</a:t>
            </a:r>
            <a:r>
              <a:rPr sz="2200" i="1" u="sng" spc="10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Measure</a:t>
            </a:r>
            <a:r>
              <a:rPr sz="2200" i="1" u="sng" spc="10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of</a:t>
            </a:r>
            <a:r>
              <a:rPr sz="2200" i="1" u="sng" spc="10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</a:t>
            </a:r>
            <a:r>
              <a:rPr sz="2200" i="1" u="sng" spc="1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amount</a:t>
            </a:r>
            <a:r>
              <a:rPr sz="2200" i="1" u="sng" spc="9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of</a:t>
            </a:r>
            <a:r>
              <a:rPr sz="2200" i="1" u="sng" spc="10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memory</a:t>
            </a:r>
            <a:r>
              <a:rPr sz="2200" i="1" u="sng" spc="10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an</a:t>
            </a:r>
            <a:r>
              <a:rPr sz="2200" i="1" u="sng" spc="1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algorithm</a:t>
            </a:r>
            <a:r>
              <a:rPr sz="2200" i="1" u="sng" spc="10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uses</a:t>
            </a:r>
            <a:r>
              <a:rPr sz="2200" i="1" u="sng" spc="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as</a:t>
            </a:r>
            <a:r>
              <a:rPr sz="2200" i="1" u="sng" spc="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2200" i="1" u="sng" spc="1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function</a:t>
            </a:r>
            <a:r>
              <a:rPr sz="2200" i="1" u="sng" spc="11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i="1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of</a:t>
            </a:r>
            <a:r>
              <a:rPr sz="2200" i="1" spc="-25" dirty="0">
                <a:latin typeface="Times New Roman"/>
                <a:cs typeface="Times New Roman"/>
              </a:rPr>
              <a:t> </a:t>
            </a:r>
            <a:r>
              <a:rPr sz="22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</a:t>
            </a:r>
            <a:r>
              <a:rPr sz="2200" i="1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length</a:t>
            </a:r>
            <a:r>
              <a:rPr sz="2200" i="1" u="sng" spc="-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of</a:t>
            </a:r>
            <a:r>
              <a:rPr sz="2200" i="1" u="sng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</a:t>
            </a:r>
            <a:r>
              <a:rPr sz="2200" i="1" u="sng" spc="-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i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input.</a:t>
            </a:r>
            <a:endParaRPr sz="2200">
              <a:latin typeface="Times New Roman"/>
              <a:cs typeface="Times New Roman"/>
            </a:endParaRPr>
          </a:p>
          <a:p>
            <a:pPr marL="926465" marR="6985" lvl="1" indent="-457200">
              <a:lnSpc>
                <a:spcPct val="100000"/>
              </a:lnSpc>
              <a:buFont typeface="Arial MT"/>
              <a:buChar char="•"/>
              <a:tabLst>
                <a:tab pos="926465" algn="l"/>
                <a:tab pos="1979930" algn="l"/>
                <a:tab pos="3453765" algn="l"/>
                <a:tab pos="4027170" algn="l"/>
                <a:tab pos="4556125" algn="l"/>
                <a:tab pos="4897120" algn="l"/>
                <a:tab pos="5969000" algn="l"/>
                <a:tab pos="6325870" algn="l"/>
                <a:tab pos="7409180" algn="l"/>
                <a:tab pos="7890509" algn="l"/>
                <a:tab pos="9300845" algn="l"/>
                <a:tab pos="9919335" algn="l"/>
                <a:tab pos="10478770" algn="l"/>
              </a:tabLst>
            </a:pPr>
            <a:r>
              <a:rPr sz="2200" b="1" i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Express</a:t>
            </a:r>
            <a:r>
              <a:rPr sz="22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200" b="1" i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complexity</a:t>
            </a:r>
            <a:r>
              <a:rPr sz="2200" i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:</a:t>
            </a:r>
            <a:r>
              <a:rPr sz="22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200" i="1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Use</a:t>
            </a:r>
            <a:r>
              <a:rPr sz="22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200" i="1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Big</a:t>
            </a:r>
            <a:r>
              <a:rPr sz="22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200" i="1" u="sng" spc="-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</a:t>
            </a:r>
            <a:r>
              <a:rPr sz="22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200" i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notation</a:t>
            </a:r>
            <a:r>
              <a:rPr sz="22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200" i="1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to</a:t>
            </a:r>
            <a:r>
              <a:rPr sz="22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200" i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describe</a:t>
            </a:r>
            <a:r>
              <a:rPr sz="22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200" i="1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</a:t>
            </a:r>
            <a:r>
              <a:rPr sz="22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200" i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algorithm's</a:t>
            </a:r>
            <a:r>
              <a:rPr sz="22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200" i="1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time</a:t>
            </a:r>
            <a:r>
              <a:rPr sz="22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200" i="1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and</a:t>
            </a:r>
            <a:r>
              <a:rPr sz="220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200" i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space</a:t>
            </a:r>
            <a:r>
              <a:rPr sz="2200" i="1" spc="-10" dirty="0">
                <a:latin typeface="Times New Roman"/>
                <a:cs typeface="Times New Roman"/>
              </a:rPr>
              <a:t> </a:t>
            </a:r>
            <a:r>
              <a:rPr sz="2200" i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complexity.</a:t>
            </a:r>
            <a:endParaRPr sz="22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buFont typeface="Arial MT"/>
              <a:buChar char="•"/>
              <a:tabLst>
                <a:tab pos="469265" algn="l"/>
              </a:tabLst>
            </a:pPr>
            <a:r>
              <a:rPr sz="2200" b="1" spc="-10" dirty="0">
                <a:latin typeface="Times New Roman"/>
                <a:cs typeface="Times New Roman"/>
              </a:rPr>
              <a:t>Scalability</a:t>
            </a:r>
            <a:r>
              <a:rPr sz="2200" spc="-10" dirty="0">
                <a:latin typeface="Times New Roman"/>
                <a:cs typeface="Times New Roman"/>
              </a:rPr>
              <a:t>:</a:t>
            </a:r>
            <a:r>
              <a:rPr sz="2200" spc="-1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Assess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how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algorithm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performs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as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size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input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grows.</a:t>
            </a:r>
            <a:endParaRPr sz="22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buFont typeface="Arial MT"/>
              <a:buChar char="•"/>
              <a:tabLst>
                <a:tab pos="469265" algn="l"/>
              </a:tabLst>
            </a:pPr>
            <a:r>
              <a:rPr sz="2200" b="1" dirty="0">
                <a:latin typeface="Times New Roman"/>
                <a:cs typeface="Times New Roman"/>
              </a:rPr>
              <a:t>Robustness</a:t>
            </a:r>
            <a:r>
              <a:rPr sz="2200" dirty="0">
                <a:latin typeface="Times New Roman"/>
                <a:cs typeface="Times New Roman"/>
              </a:rPr>
              <a:t>: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Ensure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algorithm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can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handle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unexpected</a:t>
            </a:r>
            <a:r>
              <a:rPr sz="2200" spc="-6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inputs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gracefully.</a:t>
            </a:r>
            <a:endParaRPr sz="22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buFont typeface="Arial MT"/>
              <a:buChar char="•"/>
              <a:tabLst>
                <a:tab pos="469265" algn="l"/>
              </a:tabLst>
            </a:pPr>
            <a:r>
              <a:rPr sz="2200" b="1" dirty="0">
                <a:latin typeface="Times New Roman"/>
                <a:cs typeface="Times New Roman"/>
              </a:rPr>
              <a:t>Compare</a:t>
            </a:r>
            <a:r>
              <a:rPr sz="2200" b="1" spc="-5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alternatives</a:t>
            </a:r>
            <a:r>
              <a:rPr sz="2200" dirty="0">
                <a:latin typeface="Times New Roman"/>
                <a:cs typeface="Times New Roman"/>
              </a:rPr>
              <a:t>: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Evaluate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different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approaches</a:t>
            </a:r>
            <a:r>
              <a:rPr sz="2200" spc="-6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solve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6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same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problem.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5088" y="940308"/>
            <a:ext cx="3665220" cy="26304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90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3568" y="737616"/>
            <a:ext cx="8479536" cy="513892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83116" y="3269996"/>
            <a:ext cx="269176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 marR="5080">
              <a:lnSpc>
                <a:spcPct val="100000"/>
              </a:lnSpc>
              <a:spcBef>
                <a:spcPts val="100"/>
              </a:spcBef>
              <a:tabLst>
                <a:tab pos="321310" algn="l"/>
                <a:tab pos="633730" algn="l"/>
                <a:tab pos="926465" algn="l"/>
                <a:tab pos="1522730" algn="l"/>
                <a:tab pos="2170430" algn="l"/>
              </a:tabLst>
            </a:pPr>
            <a:r>
              <a:rPr sz="2400" b="1" i="1" u="sng" spc="-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400" b="1" i="1" u="sng" spc="-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=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400" b="1" i="1" u="sng" spc="-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0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400" b="1" i="1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will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400" b="1" i="1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also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400" b="1" i="1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true</a:t>
            </a:r>
            <a:r>
              <a:rPr sz="2400" b="1" i="1" spc="-20" dirty="0">
                <a:latin typeface="Times New Roman"/>
                <a:cs typeface="Times New Roman"/>
              </a:rPr>
              <a:t>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for</a:t>
            </a:r>
            <a:r>
              <a:rPr sz="2400" b="1" i="1" u="sng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this</a:t>
            </a:r>
            <a:r>
              <a:rPr sz="2400" b="1" i="1" u="sng" spc="-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case,</a:t>
            </a:r>
            <a:endParaRPr sz="2400">
              <a:latin typeface="Times New Roman"/>
              <a:cs typeface="Times New Roman"/>
            </a:endParaRPr>
          </a:p>
          <a:p>
            <a:pPr marL="13335" marR="5715" indent="-1270">
              <a:lnSpc>
                <a:spcPct val="100000"/>
              </a:lnSpc>
            </a:pPr>
            <a:r>
              <a:rPr sz="2400" b="1" i="1" u="sng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then</a:t>
            </a:r>
            <a:r>
              <a:rPr sz="2400" b="1" i="1" u="sng" spc="20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why</a:t>
            </a:r>
            <a:r>
              <a:rPr sz="2400" b="1" i="1" u="sng" spc="2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choose</a:t>
            </a:r>
            <a:r>
              <a:rPr sz="2400" b="1" i="1" u="sng" spc="19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n=</a:t>
            </a:r>
            <a:r>
              <a:rPr sz="2400" b="1" i="1" spc="-25" dirty="0">
                <a:latin typeface="Times New Roman"/>
                <a:cs typeface="Times New Roman"/>
              </a:rPr>
              <a:t>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4 </a:t>
            </a:r>
            <a:r>
              <a:rPr sz="2400" b="1" i="1" u="sng" spc="-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?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91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9778" y="623061"/>
            <a:ext cx="8966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why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n0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4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was chosen,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why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n0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0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isn't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actually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correct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this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case.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8155" y="1088136"/>
            <a:ext cx="9695688" cy="544220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92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2910" y="590550"/>
            <a:ext cx="1164145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2400" b="0" u="none" dirty="0">
                <a:latin typeface="Times New Roman"/>
                <a:cs typeface="Times New Roman"/>
              </a:rPr>
              <a:t>It</a:t>
            </a:r>
            <a:r>
              <a:rPr sz="2400" b="0" u="none" spc="145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is</a:t>
            </a:r>
            <a:r>
              <a:rPr sz="2400" b="0" u="none" spc="140" dirty="0">
                <a:latin typeface="Times New Roman"/>
                <a:cs typeface="Times New Roman"/>
              </a:rPr>
              <a:t>  </a:t>
            </a:r>
            <a:r>
              <a:rPr sz="2400" b="0" u="none" dirty="0">
                <a:latin typeface="Times New Roman"/>
                <a:cs typeface="Times New Roman"/>
              </a:rPr>
              <a:t>right</a:t>
            </a:r>
            <a:r>
              <a:rPr sz="2400" b="0" u="none" spc="155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that</a:t>
            </a:r>
            <a:r>
              <a:rPr sz="2400" b="0" u="none" spc="135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the</a:t>
            </a:r>
            <a:r>
              <a:rPr sz="2400" b="0" u="none" spc="15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inequality</a:t>
            </a:r>
            <a:r>
              <a:rPr sz="2400" i="1" spc="14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is</a:t>
            </a:r>
            <a:r>
              <a:rPr sz="2400" i="1" spc="14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technically</a:t>
            </a:r>
            <a:r>
              <a:rPr sz="2400" i="1" spc="14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true</a:t>
            </a:r>
            <a:r>
              <a:rPr sz="2400" i="1" spc="16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for</a:t>
            </a:r>
            <a:r>
              <a:rPr sz="2400" i="1" spc="15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i="1" spc="15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=</a:t>
            </a:r>
            <a:r>
              <a:rPr sz="2400" i="1" spc="14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0,</a:t>
            </a:r>
            <a:r>
              <a:rPr sz="2400" i="1" spc="14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but</a:t>
            </a:r>
            <a:r>
              <a:rPr sz="2400" i="1" spc="14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it's</a:t>
            </a:r>
            <a:r>
              <a:rPr sz="2400" i="1" spc="16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not</a:t>
            </a:r>
            <a:r>
              <a:rPr sz="2400" i="1" spc="14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strictly</a:t>
            </a:r>
            <a:r>
              <a:rPr sz="2400" i="1" spc="14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greater</a:t>
            </a:r>
            <a:r>
              <a:rPr sz="2400" b="0" u="none" dirty="0">
                <a:latin typeface="Times New Roman"/>
                <a:cs typeface="Times New Roman"/>
              </a:rPr>
              <a:t>,</a:t>
            </a:r>
            <a:r>
              <a:rPr sz="2400" b="0" u="none" spc="140" dirty="0">
                <a:latin typeface="Times New Roman"/>
                <a:cs typeface="Times New Roman"/>
              </a:rPr>
              <a:t> </a:t>
            </a:r>
            <a:r>
              <a:rPr sz="2400" b="0" u="none" dirty="0">
                <a:latin typeface="Times New Roman"/>
                <a:cs typeface="Times New Roman"/>
              </a:rPr>
              <a:t>and</a:t>
            </a:r>
            <a:r>
              <a:rPr sz="2400" b="0" u="none" spc="145" dirty="0">
                <a:latin typeface="Times New Roman"/>
                <a:cs typeface="Times New Roman"/>
              </a:rPr>
              <a:t> </a:t>
            </a:r>
            <a:r>
              <a:rPr sz="2400" b="0" u="none" spc="-25" dirty="0">
                <a:latin typeface="Times New Roman"/>
                <a:cs typeface="Times New Roman"/>
              </a:rPr>
              <a:t>it </a:t>
            </a:r>
            <a:r>
              <a:rPr sz="2400" u="none" dirty="0"/>
              <a:t>fails</a:t>
            </a:r>
            <a:r>
              <a:rPr sz="2400" u="none" spc="160" dirty="0"/>
              <a:t> </a:t>
            </a:r>
            <a:r>
              <a:rPr sz="2400" u="none" dirty="0"/>
              <a:t>for</a:t>
            </a:r>
            <a:r>
              <a:rPr sz="2400" u="none" spc="114" dirty="0"/>
              <a:t> </a:t>
            </a:r>
            <a:r>
              <a:rPr sz="2400" u="none" dirty="0"/>
              <a:t>n</a:t>
            </a:r>
            <a:r>
              <a:rPr sz="2400" u="none" spc="140" dirty="0"/>
              <a:t> </a:t>
            </a:r>
            <a:r>
              <a:rPr sz="2400" u="none" dirty="0"/>
              <a:t>=</a:t>
            </a:r>
            <a:r>
              <a:rPr sz="2400" u="none" spc="155" dirty="0"/>
              <a:t> </a:t>
            </a:r>
            <a:r>
              <a:rPr sz="2400" u="none" dirty="0"/>
              <a:t>1,</a:t>
            </a:r>
            <a:r>
              <a:rPr sz="2400" u="none" spc="155" dirty="0"/>
              <a:t> </a:t>
            </a:r>
            <a:r>
              <a:rPr sz="2400" u="none" dirty="0"/>
              <a:t>2,</a:t>
            </a:r>
            <a:r>
              <a:rPr sz="2400" u="none" spc="155" dirty="0"/>
              <a:t> </a:t>
            </a:r>
            <a:r>
              <a:rPr sz="2400" u="none" dirty="0"/>
              <a:t>and</a:t>
            </a:r>
            <a:r>
              <a:rPr sz="2400" u="none" spc="150" dirty="0"/>
              <a:t> </a:t>
            </a:r>
            <a:r>
              <a:rPr sz="2400" u="none" dirty="0"/>
              <a:t>3</a:t>
            </a:r>
            <a:r>
              <a:rPr sz="2400" i="1" u="none" dirty="0">
                <a:latin typeface="Times New Roman"/>
                <a:cs typeface="Times New Roman"/>
              </a:rPr>
              <a:t>.</a:t>
            </a:r>
            <a:r>
              <a:rPr sz="2400" i="1" u="none" spc="155" dirty="0">
                <a:latin typeface="Times New Roman"/>
                <a:cs typeface="Times New Roman"/>
              </a:rPr>
              <a:t> </a:t>
            </a:r>
            <a:r>
              <a:rPr sz="2400" i="1" u="none" dirty="0">
                <a:latin typeface="Times New Roman"/>
                <a:cs typeface="Times New Roman"/>
              </a:rPr>
              <a:t>In</a:t>
            </a:r>
            <a:r>
              <a:rPr sz="2400" i="1" u="none" spc="145" dirty="0">
                <a:latin typeface="Times New Roman"/>
                <a:cs typeface="Times New Roman"/>
              </a:rPr>
              <a:t> </a:t>
            </a:r>
            <a:r>
              <a:rPr sz="2400" i="1" u="none" dirty="0">
                <a:latin typeface="Times New Roman"/>
                <a:cs typeface="Times New Roman"/>
              </a:rPr>
              <a:t>Big</a:t>
            </a:r>
            <a:r>
              <a:rPr sz="2400" i="1" u="none" spc="155" dirty="0">
                <a:latin typeface="Times New Roman"/>
                <a:cs typeface="Times New Roman"/>
              </a:rPr>
              <a:t> </a:t>
            </a:r>
            <a:r>
              <a:rPr sz="2400" i="1" u="none" dirty="0">
                <a:latin typeface="Times New Roman"/>
                <a:cs typeface="Times New Roman"/>
              </a:rPr>
              <a:t>Omega</a:t>
            </a:r>
            <a:r>
              <a:rPr sz="2400" i="1" u="none" spc="165" dirty="0">
                <a:latin typeface="Times New Roman"/>
                <a:cs typeface="Times New Roman"/>
              </a:rPr>
              <a:t> </a:t>
            </a:r>
            <a:r>
              <a:rPr sz="2400" i="1" u="none" dirty="0">
                <a:latin typeface="Times New Roman"/>
                <a:cs typeface="Times New Roman"/>
              </a:rPr>
              <a:t>notation,</a:t>
            </a:r>
            <a:r>
              <a:rPr sz="2400" i="1" u="none" spc="155" dirty="0">
                <a:latin typeface="Times New Roman"/>
                <a:cs typeface="Times New Roman"/>
              </a:rPr>
              <a:t> </a:t>
            </a:r>
            <a:r>
              <a:rPr sz="2400" i="1" u="none" dirty="0">
                <a:latin typeface="Times New Roman"/>
                <a:cs typeface="Times New Roman"/>
              </a:rPr>
              <a:t>we</a:t>
            </a:r>
            <a:r>
              <a:rPr sz="2400" i="1" u="none" spc="160" dirty="0">
                <a:latin typeface="Times New Roman"/>
                <a:cs typeface="Times New Roman"/>
              </a:rPr>
              <a:t> </a:t>
            </a:r>
            <a:r>
              <a:rPr sz="2400" i="1" u="none" dirty="0">
                <a:latin typeface="Times New Roman"/>
                <a:cs typeface="Times New Roman"/>
              </a:rPr>
              <a:t>need</a:t>
            </a:r>
            <a:r>
              <a:rPr sz="2400" i="1" u="none" spc="160" dirty="0">
                <a:latin typeface="Times New Roman"/>
                <a:cs typeface="Times New Roman"/>
              </a:rPr>
              <a:t> </a:t>
            </a:r>
            <a:r>
              <a:rPr sz="2400" i="1" u="none" dirty="0">
                <a:latin typeface="Times New Roman"/>
                <a:cs typeface="Times New Roman"/>
              </a:rPr>
              <a:t>to</a:t>
            </a:r>
            <a:r>
              <a:rPr sz="2400" i="1" u="none" spc="155" dirty="0">
                <a:latin typeface="Times New Roman"/>
                <a:cs typeface="Times New Roman"/>
              </a:rPr>
              <a:t> </a:t>
            </a:r>
            <a:r>
              <a:rPr sz="2400" i="1" u="none" dirty="0">
                <a:latin typeface="Times New Roman"/>
                <a:cs typeface="Times New Roman"/>
              </a:rPr>
              <a:t>find</a:t>
            </a:r>
            <a:r>
              <a:rPr sz="2400" i="1" u="none" spc="145" dirty="0">
                <a:latin typeface="Times New Roman"/>
                <a:cs typeface="Times New Roman"/>
              </a:rPr>
              <a:t> </a:t>
            </a:r>
            <a:r>
              <a:rPr sz="2400" i="1" u="none" dirty="0">
                <a:latin typeface="Times New Roman"/>
                <a:cs typeface="Times New Roman"/>
              </a:rPr>
              <a:t>the</a:t>
            </a:r>
            <a:r>
              <a:rPr sz="2400" i="1" u="none" spc="150" dirty="0">
                <a:latin typeface="Times New Roman"/>
                <a:cs typeface="Times New Roman"/>
              </a:rPr>
              <a:t> </a:t>
            </a:r>
            <a:r>
              <a:rPr sz="2400" i="1" u="none" dirty="0">
                <a:latin typeface="Times New Roman"/>
                <a:cs typeface="Times New Roman"/>
              </a:rPr>
              <a:t>point</a:t>
            </a:r>
            <a:r>
              <a:rPr sz="2400" i="1" u="none" spc="155" dirty="0">
                <a:latin typeface="Times New Roman"/>
                <a:cs typeface="Times New Roman"/>
              </a:rPr>
              <a:t> </a:t>
            </a:r>
            <a:r>
              <a:rPr sz="2400" i="1" u="none" dirty="0">
                <a:latin typeface="Times New Roman"/>
                <a:cs typeface="Times New Roman"/>
              </a:rPr>
              <a:t>from</a:t>
            </a:r>
            <a:r>
              <a:rPr sz="2400" i="1" u="none" spc="150" dirty="0">
                <a:latin typeface="Times New Roman"/>
                <a:cs typeface="Times New Roman"/>
              </a:rPr>
              <a:t> </a:t>
            </a:r>
            <a:r>
              <a:rPr sz="2400" i="1" u="none" dirty="0">
                <a:latin typeface="Times New Roman"/>
                <a:cs typeface="Times New Roman"/>
              </a:rPr>
              <a:t>which</a:t>
            </a:r>
            <a:r>
              <a:rPr sz="2400" i="1" u="none" spc="160" dirty="0">
                <a:latin typeface="Times New Roman"/>
                <a:cs typeface="Times New Roman"/>
              </a:rPr>
              <a:t> </a:t>
            </a:r>
            <a:r>
              <a:rPr sz="2400" i="1" u="none" spc="-25" dirty="0">
                <a:latin typeface="Times New Roman"/>
                <a:cs typeface="Times New Roman"/>
              </a:rPr>
              <a:t>the </a:t>
            </a:r>
            <a:r>
              <a:rPr sz="2400" i="1" u="none" dirty="0">
                <a:latin typeface="Times New Roman"/>
                <a:cs typeface="Times New Roman"/>
              </a:rPr>
              <a:t>inequality</a:t>
            </a:r>
            <a:r>
              <a:rPr sz="2400" i="1" u="none" spc="-40" dirty="0">
                <a:latin typeface="Times New Roman"/>
                <a:cs typeface="Times New Roman"/>
              </a:rPr>
              <a:t> </a:t>
            </a:r>
            <a:r>
              <a:rPr sz="2400" i="1" u="none" dirty="0">
                <a:latin typeface="Times New Roman"/>
                <a:cs typeface="Times New Roman"/>
              </a:rPr>
              <a:t>consistently</a:t>
            </a:r>
            <a:r>
              <a:rPr sz="2400" i="1" u="none" spc="-50" dirty="0">
                <a:latin typeface="Times New Roman"/>
                <a:cs typeface="Times New Roman"/>
              </a:rPr>
              <a:t> </a:t>
            </a:r>
            <a:r>
              <a:rPr sz="2400" i="1" u="none" dirty="0">
                <a:latin typeface="Times New Roman"/>
                <a:cs typeface="Times New Roman"/>
              </a:rPr>
              <a:t>holds</a:t>
            </a:r>
            <a:r>
              <a:rPr sz="2400" i="1" u="none" spc="-15" dirty="0">
                <a:latin typeface="Times New Roman"/>
                <a:cs typeface="Times New Roman"/>
              </a:rPr>
              <a:t> </a:t>
            </a:r>
            <a:r>
              <a:rPr sz="2400" i="1" u="none" dirty="0">
                <a:latin typeface="Times New Roman"/>
                <a:cs typeface="Times New Roman"/>
              </a:rPr>
              <a:t>for</a:t>
            </a:r>
            <a:r>
              <a:rPr sz="2400" i="1" u="none" spc="-10" dirty="0">
                <a:latin typeface="Times New Roman"/>
                <a:cs typeface="Times New Roman"/>
              </a:rPr>
              <a:t> </a:t>
            </a:r>
            <a:r>
              <a:rPr sz="2400" i="1" u="none" dirty="0">
                <a:latin typeface="Times New Roman"/>
                <a:cs typeface="Times New Roman"/>
              </a:rPr>
              <a:t>all</a:t>
            </a:r>
            <a:r>
              <a:rPr sz="2400" i="1" u="none" spc="-25" dirty="0">
                <a:latin typeface="Times New Roman"/>
                <a:cs typeface="Times New Roman"/>
              </a:rPr>
              <a:t> </a:t>
            </a:r>
            <a:r>
              <a:rPr sz="2400" i="1" u="none" dirty="0">
                <a:latin typeface="Times New Roman"/>
                <a:cs typeface="Times New Roman"/>
              </a:rPr>
              <a:t>larger</a:t>
            </a:r>
            <a:r>
              <a:rPr sz="2400" i="1" u="none" spc="-25" dirty="0">
                <a:latin typeface="Times New Roman"/>
                <a:cs typeface="Times New Roman"/>
              </a:rPr>
              <a:t> </a:t>
            </a:r>
            <a:r>
              <a:rPr sz="2400" i="1" u="none" spc="-10" dirty="0">
                <a:latin typeface="Times New Roman"/>
                <a:cs typeface="Times New Roman"/>
              </a:rPr>
              <a:t>values.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0294" y="2807850"/>
            <a:ext cx="11493836" cy="273582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93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0551" y="368807"/>
            <a:ext cx="9246108" cy="648918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94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8548" y="94488"/>
            <a:ext cx="9869424" cy="635965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95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6246" y="1023103"/>
            <a:ext cx="10120517" cy="360988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96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9875" y="532256"/>
            <a:ext cx="11719560" cy="167195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2400" u="none" dirty="0"/>
              <a:t>Understanding</a:t>
            </a:r>
            <a:r>
              <a:rPr sz="2400" u="none" spc="-120" dirty="0"/>
              <a:t> </a:t>
            </a:r>
            <a:r>
              <a:rPr sz="2400" u="none" dirty="0"/>
              <a:t>Upper</a:t>
            </a:r>
            <a:r>
              <a:rPr sz="2400" u="none" spc="-105" dirty="0"/>
              <a:t> </a:t>
            </a:r>
            <a:r>
              <a:rPr sz="2400" u="none" dirty="0"/>
              <a:t>and</a:t>
            </a:r>
            <a:r>
              <a:rPr sz="2400" u="none" spc="-70" dirty="0"/>
              <a:t> </a:t>
            </a:r>
            <a:r>
              <a:rPr sz="2400" u="none" dirty="0"/>
              <a:t>Lower</a:t>
            </a:r>
            <a:r>
              <a:rPr sz="2400" u="none" spc="-90" dirty="0"/>
              <a:t> </a:t>
            </a:r>
            <a:r>
              <a:rPr sz="2400" u="none" dirty="0"/>
              <a:t>Bounds</a:t>
            </a:r>
            <a:r>
              <a:rPr sz="2400" u="none" spc="-55" dirty="0"/>
              <a:t> </a:t>
            </a:r>
            <a:r>
              <a:rPr sz="2400" u="none" dirty="0"/>
              <a:t>in</a:t>
            </a:r>
            <a:r>
              <a:rPr sz="2400" u="none" spc="-150" dirty="0"/>
              <a:t> </a:t>
            </a:r>
            <a:r>
              <a:rPr sz="2400" u="none" dirty="0"/>
              <a:t>Asymptotic</a:t>
            </a:r>
            <a:r>
              <a:rPr sz="2400" u="none" spc="-75" dirty="0"/>
              <a:t> </a:t>
            </a:r>
            <a:r>
              <a:rPr sz="2400" u="none" spc="-10" dirty="0"/>
              <a:t>Notation</a:t>
            </a:r>
            <a:endParaRPr sz="2400"/>
          </a:p>
          <a:p>
            <a:pPr marL="12700" marR="5080">
              <a:lnSpc>
                <a:spcPts val="4320"/>
              </a:lnSpc>
              <a:spcBef>
                <a:spcPts val="185"/>
              </a:spcBef>
              <a:tabLst>
                <a:tab pos="446405" algn="l"/>
                <a:tab pos="1033144" algn="l"/>
                <a:tab pos="1400810" algn="l"/>
                <a:tab pos="2675255" algn="l"/>
                <a:tab pos="3157855" algn="l"/>
                <a:tab pos="3711575" algn="l"/>
                <a:tab pos="5075555" algn="l"/>
                <a:tab pos="5476240" algn="l"/>
                <a:tab pos="6011545" algn="l"/>
                <a:tab pos="6733540" algn="l"/>
                <a:tab pos="7607300" algn="l"/>
                <a:tab pos="8549005" algn="l"/>
                <a:tab pos="8949690" algn="l"/>
                <a:tab pos="9486900" algn="l"/>
                <a:tab pos="10513695" algn="l"/>
                <a:tab pos="11152505" algn="l"/>
                <a:tab pos="11553825" algn="l"/>
              </a:tabLst>
            </a:pPr>
            <a:r>
              <a:rPr sz="2400" i="1" spc="-25" dirty="0">
                <a:latin typeface="Times New Roman"/>
                <a:cs typeface="Times New Roman"/>
              </a:rPr>
              <a:t>In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i="1" spc="-25" dirty="0">
                <a:latin typeface="Times New Roman"/>
                <a:cs typeface="Times New Roman"/>
              </a:rPr>
              <a:t>Big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i="1" spc="-50" dirty="0">
                <a:latin typeface="Times New Roman"/>
                <a:cs typeface="Times New Roman"/>
              </a:rPr>
              <a:t>O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i="1" spc="-10" dirty="0">
                <a:latin typeface="Times New Roman"/>
                <a:cs typeface="Times New Roman"/>
              </a:rPr>
              <a:t>notation,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i="1" spc="-25" dirty="0">
                <a:latin typeface="Times New Roman"/>
                <a:cs typeface="Times New Roman"/>
              </a:rPr>
              <a:t>we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i="1" spc="-25" dirty="0">
                <a:latin typeface="Times New Roman"/>
                <a:cs typeface="Times New Roman"/>
              </a:rPr>
              <a:t>are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i="1" spc="-10" dirty="0">
                <a:latin typeface="Times New Roman"/>
                <a:cs typeface="Times New Roman"/>
              </a:rPr>
              <a:t>interested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i="1" spc="-25" dirty="0">
                <a:latin typeface="Times New Roman"/>
                <a:cs typeface="Times New Roman"/>
              </a:rPr>
              <a:t>in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i="1" spc="-25" dirty="0">
                <a:latin typeface="Times New Roman"/>
                <a:cs typeface="Times New Roman"/>
              </a:rPr>
              <a:t>the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i="1" spc="-10" dirty="0">
                <a:latin typeface="Times New Roman"/>
                <a:cs typeface="Times New Roman"/>
              </a:rPr>
              <a:t>least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i="1" spc="-10" dirty="0">
                <a:latin typeface="Times New Roman"/>
                <a:cs typeface="Times New Roman"/>
              </a:rPr>
              <a:t>upper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i="1" spc="-10" dirty="0">
                <a:latin typeface="Times New Roman"/>
                <a:cs typeface="Times New Roman"/>
              </a:rPr>
              <a:t>bound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i="1" spc="-25" dirty="0">
                <a:latin typeface="Times New Roman"/>
                <a:cs typeface="Times New Roman"/>
              </a:rPr>
              <a:t>of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i="1" spc="-25" dirty="0">
                <a:latin typeface="Times New Roman"/>
                <a:cs typeface="Times New Roman"/>
              </a:rPr>
              <a:t>the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i="1" spc="-10" dirty="0">
                <a:latin typeface="Times New Roman"/>
                <a:cs typeface="Times New Roman"/>
              </a:rPr>
              <a:t>growth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i="1" spc="-20" dirty="0">
                <a:latin typeface="Times New Roman"/>
                <a:cs typeface="Times New Roman"/>
              </a:rPr>
              <a:t>rate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i="1" spc="-25" dirty="0">
                <a:latin typeface="Times New Roman"/>
                <a:cs typeface="Times New Roman"/>
              </a:rPr>
              <a:t>of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i="1" spc="-50" dirty="0">
                <a:latin typeface="Times New Roman"/>
                <a:cs typeface="Times New Roman"/>
              </a:rPr>
              <a:t>a</a:t>
            </a:r>
            <a:r>
              <a:rPr sz="2400" i="1" u="none" spc="-5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function,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while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in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Big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Omega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notation,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we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are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concerned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with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the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greatest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lower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bound.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9155" y="3005993"/>
            <a:ext cx="11335421" cy="180111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97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0688" y="807778"/>
            <a:ext cx="11402119" cy="186508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186" y="3122710"/>
            <a:ext cx="11043497" cy="304587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98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7814" y="300685"/>
            <a:ext cx="2211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Times New Roman"/>
                <a:cs typeface="Times New Roman"/>
              </a:rPr>
              <a:t>TIFAC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–</a:t>
            </a:r>
            <a:r>
              <a:rPr sz="1000" b="1" spc="-1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CORE</a:t>
            </a:r>
            <a:r>
              <a:rPr sz="1000" b="1" spc="-3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in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CYBER</a:t>
            </a:r>
            <a:r>
              <a:rPr sz="1000" b="1" spc="-25" dirty="0">
                <a:latin typeface="Times New Roman"/>
                <a:cs typeface="Times New Roman"/>
              </a:rPr>
              <a:t> </a:t>
            </a:r>
            <a:r>
              <a:rPr sz="1000" b="1" spc="-10" dirty="0">
                <a:latin typeface="Times New Roman"/>
                <a:cs typeface="Times New Roman"/>
              </a:rPr>
              <a:t>SECURITY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9267" y="771772"/>
            <a:ext cx="9814457" cy="544623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16939" y="6464680"/>
            <a:ext cx="74231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2025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99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pc="-10" dirty="0"/>
              <a:t>20CYS305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86298" y="6655466"/>
            <a:ext cx="245173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0"/>
              </a:lnSpc>
            </a:pPr>
            <a:r>
              <a:rPr sz="1000" b="1" spc="-10" dirty="0">
                <a:latin typeface="Times New Roman"/>
                <a:cs typeface="Times New Roman"/>
              </a:rPr>
              <a:t>ALGORITHMS:</a:t>
            </a:r>
            <a:r>
              <a:rPr sz="1000" b="1" spc="-2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DESIGN</a:t>
            </a:r>
            <a:r>
              <a:rPr sz="1000" b="1" spc="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AND </a:t>
            </a:r>
            <a:r>
              <a:rPr sz="1000" b="1" spc="-10" dirty="0">
                <a:latin typeface="Times New Roman"/>
                <a:cs typeface="Times New Roman"/>
              </a:rPr>
              <a:t>ANALYSIS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</TotalTime>
  <Words>4322</Words>
  <Application>Microsoft Office PowerPoint</Application>
  <PresentationFormat>Widescreen</PresentationFormat>
  <Paragraphs>828</Paragraphs>
  <Slides>117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23" baseType="lpstr">
      <vt:lpstr>Arial MT</vt:lpstr>
      <vt:lpstr>Calibri</vt:lpstr>
      <vt:lpstr>Segoe UI</vt:lpstr>
      <vt:lpstr>Symbol</vt:lpstr>
      <vt:lpstr>Times New Roman</vt:lpstr>
      <vt:lpstr>Office Theme</vt:lpstr>
      <vt:lpstr>20CYS305</vt:lpstr>
      <vt:lpstr>PowerPoint Presentation</vt:lpstr>
      <vt:lpstr>PowerPoint Presentation</vt:lpstr>
      <vt:lpstr>PowerPoint Presentation</vt:lpstr>
      <vt:lpstr>PowerPoint Presentation</vt:lpstr>
      <vt:lpstr>Key Characteristics of Algorithms</vt:lpstr>
      <vt:lpstr>Importance of Algorithms in Computing</vt:lpstr>
      <vt:lpstr>Basic Components of Algorithm Design</vt:lpstr>
      <vt:lpstr>Steps in Algorithm Analysis</vt:lpstr>
      <vt:lpstr>Example: Finding the Maximum Element in an Array</vt:lpstr>
      <vt:lpstr>PowerPoint Presentation</vt:lpstr>
      <vt:lpstr>Linear Search</vt:lpstr>
      <vt:lpstr>Pseudocode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the time complexity is not expressed in time that is seconds or minutes?</vt:lpstr>
      <vt:lpstr>PowerPoint Presentation</vt:lpstr>
      <vt:lpstr>PowerPoint Presentation</vt:lpstr>
      <vt:lpstr>PowerPoint Presentation</vt:lpstr>
      <vt:lpstr>Simplification: Using Big O notation, we ignore less significant terms and constants, simplifying  the  analysis  and  focusing  on  the  most  impactful  part  of  the  algorithm's behavior.</vt:lpstr>
      <vt:lpstr>6. Big O Notation: This is the standard way to express algorithm complexity. It gives us an upper bound on the growth rate of the number of operations. Common complexities include:</vt:lpstr>
      <vt:lpstr>PowerPoint Presentation</vt:lpstr>
      <vt:lpstr>Step-by-Step Procedure to Express Algorithm Complexity</vt:lpstr>
      <vt:lpstr>function sumArray(array): total = 0 for each element in array:</vt:lpstr>
      <vt:lpstr>PowerPoint Presentation</vt:lpstr>
      <vt:lpstr>PowerPoint Presentation</vt:lpstr>
      <vt:lpstr>PowerPoint Presentation</vt:lpstr>
      <vt:lpstr>function linearSearch(array, target): for i from 0 to n-1: if array[i] == target: return i</vt:lpstr>
      <vt:lpstr>PowerPoint Presentation</vt:lpstr>
      <vt:lpstr>PowerPoint Presentation</vt:lpstr>
      <vt:lpstr>PowerPoint Presentation</vt:lpstr>
      <vt:lpstr>Time Complexity: Time complexity measures how the runtime of an algorithm grows as the input size increases.</vt:lpstr>
      <vt:lpstr>Runtime Function T(n)</vt:lpstr>
      <vt:lpstr>What Is the Rate of Growth?</vt:lpstr>
      <vt:lpstr>Purpose  of  rate  of  growth:  The  rate  of  growth  helps  us  understand  how  an algorithm's  performance  changes  as  the  input  size  increases.  This  is  crucial  for comparing algorithms and predicting their behavior on large datasets.</vt:lpstr>
      <vt:lpstr>PowerPoint Presentation</vt:lpstr>
      <vt:lpstr>Basic Complexity Analysis</vt:lpstr>
      <vt:lpstr>Consider a simple linear search algorithm to find an element in an array.</vt:lpstr>
      <vt:lpstr>Asymptotic Analysis</vt:lpstr>
      <vt:lpstr>Asymptotic Notations Asymptotic notations describe the running time of an algorithm as a function of the input size, providing a way to compare the efficiency of different algorithms. The most common notations are:</vt:lpstr>
      <vt:lpstr>PowerPoint Presentation</vt:lpstr>
      <vt:lpstr>PowerPoint Presentation</vt:lpstr>
      <vt:lpstr>PowerPoint Presentation</vt:lpstr>
      <vt:lpstr>Find the minimum element in an array of ( n ) integers.</vt:lpstr>
      <vt:lpstr>1. Identify Basic Operations:</vt:lpstr>
      <vt:lpstr>2. Count the Number of Operations</vt:lpstr>
      <vt:lpstr>3. Simplify Using Big O Notation:</vt:lpstr>
      <vt:lpstr>Example 2: Checking if an Array is Sorted</vt:lpstr>
      <vt:lpstr>1. Identify Basic Operations:</vt:lpstr>
      <vt:lpstr>3. Simplify Using Big O Notation:</vt:lpstr>
      <vt:lpstr>Example 4: Counting the Number of Elements Greater Than a Given Value</vt:lpstr>
      <vt:lpstr>1. Identify Basic Operations:</vt:lpstr>
      <vt:lpstr>2. Count the Number of Operations:</vt:lpstr>
      <vt:lpstr>Find the Complexity</vt:lpstr>
      <vt:lpstr>PowerPoint Presentation</vt:lpstr>
      <vt:lpstr>PowerPoint Presentation</vt:lpstr>
      <vt:lpstr>def print_all_triplets(arr): for i in arr: for j in arr: for k in arr: print(i, j, k)</vt:lpstr>
      <vt:lpstr>PowerPoint Presentation</vt:lpstr>
      <vt:lpstr>PowerPoint Presentation</vt:lpstr>
      <vt:lpstr>PowerPoint Presentation</vt:lpstr>
      <vt:lpstr>Exponential Time Complexity (O(2^n))</vt:lpstr>
      <vt:lpstr>Asymptotic notation: formal defenitions</vt:lpstr>
      <vt:lpstr>PowerPoint Presentation</vt:lpstr>
      <vt:lpstr>PowerPoint Presentation</vt:lpstr>
      <vt:lpstr>Find the constants C and n0 for</vt:lpstr>
      <vt:lpstr>5n +3 &lt;= c. 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Omega we are considering the lower bound but we have to select the Greatest lower bound But in Big O we consider the least upper bound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 is  right that the inequality is technically true for n = 0, but it's not strictly greater, and it fails for n = 1, 2, and 3. In Big Omega notation, we need to find the point from which the inequality consistently holds for all larger values.</vt:lpstr>
      <vt:lpstr>PowerPoint Presentation</vt:lpstr>
      <vt:lpstr>PowerPoint Presentation</vt:lpstr>
      <vt:lpstr>PowerPoint Presentation</vt:lpstr>
      <vt:lpstr>Understanding Upper and Lower Bounds in Asymptotic Notation In Big O notation, we are interested in the least upper bound of the growth rate of a function, while in Big Omega notation, we are concerned with the greatest lower bound.</vt:lpstr>
      <vt:lpstr>PowerPoint Presentation</vt:lpstr>
      <vt:lpstr>PowerPoint Presentation</vt:lpstr>
      <vt:lpstr>Another Explanation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Little Oh notation - o</vt:lpstr>
      <vt:lpstr>Little-omega Notation -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Sreejith K - [CB.EN.D*CSE19017-FT], Amrita Vishwa Vidyapeetham.</dc:creator>
  <cp:lastModifiedBy>Uma Maheswari S</cp:lastModifiedBy>
  <cp:revision>1</cp:revision>
  <dcterms:created xsi:type="dcterms:W3CDTF">2025-06-24T03:34:55Z</dcterms:created>
  <dcterms:modified xsi:type="dcterms:W3CDTF">2025-06-24T04:53:19Z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2024-07-29T00:00:00Z</vt:filetime>
  </property>
  <property fmtid="{D5CDD505-2E9C-101B-9397-08002B2CF9AE}" pid="3" name="Creator">
    <vt:lpwstr>Microsoft® PowerPoint® LTSC</vt:lpwstr>
  </property>
  <property fmtid="{D5CDD505-2E9C-101B-9397-08002B2CF9AE}" pid="4" name="LastSaved">
    <vt:filetime>2025-06-24T00:00:00Z</vt:filetime>
  </property>
  <property fmtid="{D5CDD505-2E9C-101B-9397-08002B2CF9AE}" pid="5" name="Producer">
    <vt:lpwstr>Microsoft® PowerPoint® LTSC</vt:lpwstr>
  </property>
</Properties>
</file>